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5"/>
  </p:notesMasterIdLst>
  <p:handoutMasterIdLst>
    <p:handoutMasterId r:id="rId16"/>
  </p:handoutMasterIdLst>
  <p:sldIdLst>
    <p:sldId id="257" r:id="rId2"/>
    <p:sldId id="341" r:id="rId3"/>
    <p:sldId id="334" r:id="rId4"/>
    <p:sldId id="305" r:id="rId5"/>
    <p:sldId id="335" r:id="rId6"/>
    <p:sldId id="332" r:id="rId7"/>
    <p:sldId id="280" r:id="rId8"/>
    <p:sldId id="307" r:id="rId9"/>
    <p:sldId id="336" r:id="rId10"/>
    <p:sldId id="322" r:id="rId11"/>
    <p:sldId id="267" r:id="rId12"/>
    <p:sldId id="340" r:id="rId13"/>
    <p:sldId id="339"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709" autoAdjust="0"/>
    <p:restoredTop sz="88141" autoAdjust="0"/>
  </p:normalViewPr>
  <p:slideViewPr>
    <p:cSldViewPr>
      <p:cViewPr>
        <p:scale>
          <a:sx n="77" d="100"/>
          <a:sy n="77" d="100"/>
        </p:scale>
        <p:origin x="-912" y="-84"/>
      </p:cViewPr>
      <p:guideLst>
        <p:guide orient="horz" pos="2160"/>
        <p:guide pos="2880"/>
      </p:guideLst>
    </p:cSldViewPr>
  </p:slideViewPr>
  <p:outlineViewPr>
    <p:cViewPr>
      <p:scale>
        <a:sx n="33" d="100"/>
        <a:sy n="33" d="100"/>
      </p:scale>
      <p:origin x="0" y="957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5" d="100"/>
          <a:sy n="65" d="100"/>
        </p:scale>
        <p:origin x="-2514"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FC4FD391-7355-4770-AC23-71A041E306A3}" type="datetimeFigureOut">
              <a:rPr lang="en-US" smtClean="0"/>
              <a:pPr/>
              <a:t>4/9/2014</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5EBB64E-1BF3-497D-822A-8EC95FA78407}" type="slidenum">
              <a:rPr lang="en-US" smtClean="0"/>
              <a:pPr/>
              <a:t>‹#›</a:t>
            </a:fld>
            <a:endParaRPr lang="en-US" dirty="0"/>
          </a:p>
        </p:txBody>
      </p:sp>
    </p:spTree>
    <p:extLst>
      <p:ext uri="{BB962C8B-B14F-4D97-AF65-F5344CB8AC3E}">
        <p14:creationId xmlns:p14="http://schemas.microsoft.com/office/powerpoint/2010/main" val="35182749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03C7FE2-3C7C-450B-B721-C24935121CB7}" type="datetimeFigureOut">
              <a:rPr lang="en-US" smtClean="0"/>
              <a:pPr/>
              <a:t>4/9/2014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C366116-B631-404D-95AC-59A94CD0C1C4}" type="slidenum">
              <a:rPr lang="en-US" smtClean="0"/>
              <a:pPr/>
              <a:t>‹#›</a:t>
            </a:fld>
            <a:endParaRPr lang="en-US" dirty="0"/>
          </a:p>
        </p:txBody>
      </p:sp>
    </p:spTree>
    <p:extLst>
      <p:ext uri="{BB962C8B-B14F-4D97-AF65-F5344CB8AC3E}">
        <p14:creationId xmlns:p14="http://schemas.microsoft.com/office/powerpoint/2010/main" val="483298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latin typeface="Arial" pitchFamily="34" charset="0"/>
                <a:cs typeface="Arial" pitchFamily="34" charset="0"/>
              </a:rPr>
              <a:t>Note to Presenter:  Read</a:t>
            </a:r>
            <a:r>
              <a:rPr lang="en-US" b="1" i="1" baseline="0" dirty="0" smtClean="0">
                <a:latin typeface="Arial" pitchFamily="34" charset="0"/>
                <a:cs typeface="Arial" pitchFamily="34" charset="0"/>
              </a:rPr>
              <a:t> the module title /topic to the audience. </a:t>
            </a:r>
          </a:p>
          <a:p>
            <a:endParaRPr lang="en-US" b="1" i="1" baseline="0" dirty="0" smtClean="0">
              <a:latin typeface="Arial" pitchFamily="34" charset="0"/>
              <a:cs typeface="Arial" pitchFamily="34" charset="0"/>
            </a:endParaRPr>
          </a:p>
          <a:p>
            <a:r>
              <a:rPr lang="en-US" b="1" i="1" baseline="0" dirty="0" smtClean="0">
                <a:latin typeface="Arial" pitchFamily="34" charset="0"/>
                <a:cs typeface="Arial" pitchFamily="34" charset="0"/>
              </a:rPr>
              <a:t>(Click)</a:t>
            </a:r>
            <a:endParaRPr lang="en-US" b="1" i="1"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65E9884D-3523-4BE8-8F17-8CE1F6FA0FBD}"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Arial" pitchFamily="34" charset="0"/>
                <a:cs typeface="Arial" pitchFamily="34" charset="0"/>
              </a:rPr>
              <a:t>The Project Coordinator should also have background information about the treatment </a:t>
            </a:r>
            <a:r>
              <a:rPr lang="en-US" dirty="0" smtClean="0">
                <a:latin typeface="Arial" pitchFamily="34" charset="0"/>
                <a:cs typeface="Arial" pitchFamily="34" charset="0"/>
              </a:rPr>
              <a:t>center </a:t>
            </a:r>
            <a:r>
              <a:rPr lang="en-US" sz="1200" baseline="0" dirty="0" smtClean="0">
                <a:latin typeface="Arial" pitchFamily="34" charset="0"/>
                <a:cs typeface="Arial" pitchFamily="34" charset="0"/>
              </a:rPr>
              <a:t>and </a:t>
            </a:r>
            <a:r>
              <a:rPr lang="en-US" sz="1200" baseline="0" dirty="0" smtClean="0">
                <a:latin typeface="Arial" pitchFamily="34" charset="0"/>
                <a:cs typeface="Arial" pitchFamily="34" charset="0"/>
              </a:rPr>
              <a:t>its programs before initiating contact with the facility.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Arial" pitchFamily="34" charset="0"/>
                <a:cs typeface="Arial" pitchFamily="34" charset="0"/>
              </a:rPr>
              <a:t>Al-Anon members need to understand what type of opportunity for outreach the facility offers before they begin moving forward.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latin typeface="Arial" pitchFamily="34" charset="0"/>
              <a:cs typeface="Arial" pitchFamily="34" charset="0"/>
            </a:endParaRPr>
          </a:p>
          <a:p>
            <a:r>
              <a:rPr lang="en-US" sz="1200" baseline="0" dirty="0" smtClean="0">
                <a:latin typeface="Arial" pitchFamily="34" charset="0"/>
                <a:cs typeface="Arial" pitchFamily="34" charset="0"/>
              </a:rPr>
              <a:t>Background information can help members be more effective in their communications with the </a:t>
            </a:r>
            <a:r>
              <a:rPr lang="en-US" dirty="0" smtClean="0">
                <a:latin typeface="Arial" pitchFamily="34" charset="0"/>
                <a:cs typeface="Arial" pitchFamily="34" charset="0"/>
              </a:rPr>
              <a:t>treatment center </a:t>
            </a:r>
            <a:r>
              <a:rPr lang="en-US" sz="1200" baseline="0" dirty="0" smtClean="0">
                <a:latin typeface="Arial" pitchFamily="34" charset="0"/>
                <a:cs typeface="Arial" pitchFamily="34" charset="0"/>
              </a:rPr>
              <a:t> </a:t>
            </a:r>
            <a:r>
              <a:rPr lang="en-US" sz="1200" baseline="0" dirty="0" smtClean="0">
                <a:latin typeface="Arial" pitchFamily="34" charset="0"/>
                <a:cs typeface="Arial" pitchFamily="34" charset="0"/>
              </a:rPr>
              <a:t>staff. </a:t>
            </a:r>
          </a:p>
          <a:p>
            <a:endParaRPr lang="en-US" sz="1200" baseline="0" dirty="0" smtClean="0">
              <a:latin typeface="Arial" pitchFamily="34" charset="0"/>
              <a:cs typeface="Arial" pitchFamily="34" charset="0"/>
            </a:endParaRPr>
          </a:p>
          <a:p>
            <a:r>
              <a:rPr lang="en-US" sz="1200" baseline="0" dirty="0" smtClean="0">
                <a:latin typeface="Arial" pitchFamily="34" charset="0"/>
                <a:cs typeface="Arial" pitchFamily="34" charset="0"/>
              </a:rPr>
              <a:t>This background information can also help members feel more confident when they communicate with professional staff, and be better prepared to recommend various types of outreach activities at the facility.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rial" pitchFamily="34" charset="0"/>
                <a:cs typeface="Arial" pitchFamily="34" charset="0"/>
              </a:rPr>
              <a:t>If the treatment </a:t>
            </a:r>
            <a:r>
              <a:rPr lang="en-US" dirty="0" smtClean="0">
                <a:latin typeface="Arial" pitchFamily="34" charset="0"/>
                <a:cs typeface="Arial" pitchFamily="34" charset="0"/>
              </a:rPr>
              <a:t>center </a:t>
            </a:r>
            <a:r>
              <a:rPr lang="en-US" dirty="0" smtClean="0">
                <a:latin typeface="Arial" pitchFamily="34" charset="0"/>
                <a:cs typeface="Arial" pitchFamily="34" charset="0"/>
              </a:rPr>
              <a:t> </a:t>
            </a:r>
            <a:r>
              <a:rPr lang="en-US" dirty="0" smtClean="0">
                <a:latin typeface="Arial" pitchFamily="34" charset="0"/>
                <a:cs typeface="Arial" pitchFamily="34" charset="0"/>
              </a:rPr>
              <a:t>does not have a family program,</a:t>
            </a:r>
            <a:r>
              <a:rPr lang="en-US" baseline="0" dirty="0" smtClean="0">
                <a:latin typeface="Arial" pitchFamily="34" charset="0"/>
                <a:cs typeface="Arial" pitchFamily="34" charset="0"/>
              </a:rPr>
              <a:t> Al-Anon </a:t>
            </a:r>
            <a:r>
              <a:rPr lang="en-US" dirty="0" smtClean="0">
                <a:latin typeface="Arial" pitchFamily="34" charset="0"/>
                <a:cs typeface="Arial" pitchFamily="34" charset="0"/>
              </a:rPr>
              <a:t>members</a:t>
            </a:r>
            <a:r>
              <a:rPr lang="en-US" baseline="0" dirty="0" smtClean="0">
                <a:latin typeface="Arial" pitchFamily="34" charset="0"/>
                <a:cs typeface="Arial" pitchFamily="34" charset="0"/>
              </a:rPr>
              <a:t> still have opportunities for public outreach activities. For example, they can suggest that staff give the alcoholic introductory information about Al-Anon, along with local meeting schedules, which they can pass on to their family and friends.</a:t>
            </a:r>
            <a:endParaRPr lang="en-US" sz="1200" baseline="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latin typeface="Arial" pitchFamily="34" charset="0"/>
              <a:cs typeface="Arial" pitchFamily="34" charset="0"/>
            </a:endParaRPr>
          </a:p>
          <a:p>
            <a:endParaRPr lang="en-US" sz="1200" baseline="0" dirty="0" smtClean="0">
              <a:latin typeface="Arial" pitchFamily="34" charset="0"/>
              <a:cs typeface="Arial" pitchFamily="34" charset="0"/>
            </a:endParaRPr>
          </a:p>
          <a:p>
            <a:endParaRPr lang="en-US" baseline="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i="1" baseline="0" dirty="0" smtClean="0">
                <a:latin typeface="Arial" pitchFamily="34" charset="0"/>
                <a:cs typeface="Arial" pitchFamily="34" charset="0"/>
              </a:rPr>
              <a:t>(Click)</a:t>
            </a:r>
          </a:p>
        </p:txBody>
      </p:sp>
      <p:sp>
        <p:nvSpPr>
          <p:cNvPr id="4" name="Slide Number Placeholder 3"/>
          <p:cNvSpPr>
            <a:spLocks noGrp="1"/>
          </p:cNvSpPr>
          <p:nvPr>
            <p:ph type="sldNum" sz="quarter" idx="10"/>
          </p:nvPr>
        </p:nvSpPr>
        <p:spPr/>
        <p:txBody>
          <a:bodyPr/>
          <a:lstStyle/>
          <a:p>
            <a:fld id="{DC366116-B631-404D-95AC-59A94CD0C1C4}"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rial" pitchFamily="34" charset="0"/>
                <a:cs typeface="Arial" pitchFamily="34" charset="0"/>
              </a:rPr>
              <a:t>Visiting</a:t>
            </a:r>
            <a:r>
              <a:rPr lang="en-US" baseline="0" dirty="0" smtClean="0">
                <a:latin typeface="Arial" pitchFamily="34" charset="0"/>
                <a:cs typeface="Arial" pitchFamily="34" charset="0"/>
              </a:rPr>
              <a:t> the facility’s Web site can generate a variety of ideas about the types of information and outreach efforts that Al-Anon could provide. For example, there may be outpatient or after/continuing care for the alcoholics and their families. </a:t>
            </a:r>
          </a:p>
          <a:p>
            <a:endParaRPr lang="en-US" baseline="0" dirty="0" smtClean="0">
              <a:latin typeface="Arial" pitchFamily="34" charset="0"/>
              <a:cs typeface="Arial" pitchFamily="34" charset="0"/>
            </a:endParaRPr>
          </a:p>
          <a:p>
            <a:r>
              <a:rPr lang="en-US" baseline="0" dirty="0" smtClean="0">
                <a:latin typeface="Arial" pitchFamily="34" charset="0"/>
                <a:cs typeface="Arial" pitchFamily="34" charset="0"/>
              </a:rPr>
              <a:t>Al-Anon or A.A. members who have received or are receiving services from the treatment facility are additional resources. They can share their knowledge about the facility and its programs with the Public Outreach Committee or its Subcommittee.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There may also be opportunities to cooperate with a local A.A. Treatment Facility Committee.</a:t>
            </a:r>
            <a:r>
              <a:rPr lang="en-US" baseline="0" dirty="0" smtClean="0">
                <a:latin typeface="Arial" pitchFamily="34" charset="0"/>
                <a:cs typeface="Arial" pitchFamily="34" charset="0"/>
              </a:rPr>
              <a:t> It is possible that a member of the A.A. Committee may be able to suggest a staff contact to the Al-Anon members.</a:t>
            </a:r>
          </a:p>
          <a:p>
            <a:endParaRPr lang="en-US" baseline="0" dirty="0" smtClean="0">
              <a:latin typeface="Arial" pitchFamily="34" charset="0"/>
              <a:cs typeface="Arial" pitchFamily="34" charset="0"/>
            </a:endParaRPr>
          </a:p>
          <a:p>
            <a:r>
              <a:rPr lang="en-US" b="1" i="1" baseline="0" dirty="0" smtClean="0">
                <a:latin typeface="Arial" pitchFamily="34" charset="0"/>
                <a:cs typeface="Arial" pitchFamily="34" charset="0"/>
              </a:rPr>
              <a:t>(Click</a:t>
            </a:r>
            <a:r>
              <a:rPr lang="en-US" b="1" baseline="0" dirty="0" smtClean="0">
                <a:latin typeface="Arial" pitchFamily="34" charset="0"/>
                <a:cs typeface="Arial" pitchFamily="34" charset="0"/>
              </a:rPr>
              <a:t>)</a:t>
            </a:r>
          </a:p>
        </p:txBody>
      </p:sp>
      <p:sp>
        <p:nvSpPr>
          <p:cNvPr id="4" name="Slide Number Placeholder 3"/>
          <p:cNvSpPr>
            <a:spLocks noGrp="1"/>
          </p:cNvSpPr>
          <p:nvPr>
            <p:ph type="sldNum" sz="quarter" idx="10"/>
          </p:nvPr>
        </p:nvSpPr>
        <p:spPr/>
        <p:txBody>
          <a:bodyPr/>
          <a:lstStyle/>
          <a:p>
            <a:fld id="{DC366116-B631-404D-95AC-59A94CD0C1C4}"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latin typeface="Arial" pitchFamily="34" charset="0"/>
                <a:cs typeface="Arial" pitchFamily="34" charset="0"/>
              </a:rPr>
              <a:t>It is important to know which facility members will participate in the meeting with the Al-Anon visitors. The information will help you prepare for the meeting, and to better meet the facility’s needs.</a:t>
            </a:r>
          </a:p>
          <a:p>
            <a:endParaRPr lang="en-US" baseline="0" dirty="0" smtClean="0">
              <a:latin typeface="Arial" pitchFamily="34" charset="0"/>
              <a:cs typeface="Arial" pitchFamily="34" charset="0"/>
            </a:endParaRPr>
          </a:p>
          <a:p>
            <a:r>
              <a:rPr lang="en-US" dirty="0" smtClean="0">
                <a:latin typeface="Arial" pitchFamily="34" charset="0"/>
                <a:cs typeface="Arial" pitchFamily="34" charset="0"/>
              </a:rPr>
              <a:t>Staff members may request an Al-Anon presentation for professional colleagues. </a:t>
            </a:r>
            <a:endParaRPr lang="en-US" baseline="0" dirty="0" smtClean="0">
              <a:latin typeface="Arial" pitchFamily="34" charset="0"/>
              <a:cs typeface="Arial" pitchFamily="34" charset="0"/>
            </a:endParaRPr>
          </a:p>
          <a:p>
            <a:endParaRPr lang="en-US" dirty="0" smtClean="0">
              <a:latin typeface="Arial" pitchFamily="34" charset="0"/>
              <a:cs typeface="Arial" pitchFamily="34" charset="0"/>
            </a:endParaRPr>
          </a:p>
          <a:p>
            <a:r>
              <a:rPr lang="en-US" dirty="0" smtClean="0">
                <a:latin typeface="Arial" pitchFamily="34" charset="0"/>
                <a:cs typeface="Arial" pitchFamily="34" charset="0"/>
              </a:rPr>
              <a:t>If </a:t>
            </a:r>
            <a:r>
              <a:rPr lang="en-US" dirty="0" smtClean="0">
                <a:latin typeface="Arial" pitchFamily="34" charset="0"/>
                <a:cs typeface="Arial" pitchFamily="34" charset="0"/>
              </a:rPr>
              <a:t>the</a:t>
            </a:r>
            <a:r>
              <a:rPr lang="en-US" dirty="0" smtClean="0">
                <a:latin typeface="Arial" pitchFamily="34" charset="0"/>
                <a:cs typeface="Arial" pitchFamily="34" charset="0"/>
              </a:rPr>
              <a:t> treatment center </a:t>
            </a:r>
            <a:r>
              <a:rPr lang="en-US" dirty="0" smtClean="0">
                <a:latin typeface="Arial" pitchFamily="34" charset="0"/>
                <a:cs typeface="Arial" pitchFamily="34" charset="0"/>
              </a:rPr>
              <a:t>has </a:t>
            </a:r>
            <a:r>
              <a:rPr lang="en-US" dirty="0" smtClean="0">
                <a:latin typeface="Arial" pitchFamily="34" charset="0"/>
                <a:cs typeface="Arial" pitchFamily="34" charset="0"/>
              </a:rPr>
              <a:t>a family program, and you will meet with family members and their relatives receiving services from the facility, this audience needs to know Al-Anon’s purpose, our meeting format, and how to contact us for meeting information.</a:t>
            </a:r>
          </a:p>
          <a:p>
            <a:endParaRPr lang="en-US" dirty="0" smtClean="0">
              <a:latin typeface="Arial" pitchFamily="34" charset="0"/>
              <a:cs typeface="Arial" pitchFamily="34" charset="0"/>
            </a:endParaRPr>
          </a:p>
          <a:p>
            <a:r>
              <a:rPr lang="en-US" dirty="0" smtClean="0">
                <a:latin typeface="Arial" pitchFamily="34" charset="0"/>
                <a:cs typeface="Arial" pitchFamily="34" charset="0"/>
              </a:rPr>
              <a:t>Newly sober alcoholics receiving treatment at the </a:t>
            </a:r>
            <a:r>
              <a:rPr lang="en-US" dirty="0" smtClean="0">
                <a:latin typeface="Arial" pitchFamily="34" charset="0"/>
                <a:cs typeface="Arial" pitchFamily="34" charset="0"/>
              </a:rPr>
              <a:t>can </a:t>
            </a:r>
            <a:r>
              <a:rPr lang="en-US" dirty="0" smtClean="0">
                <a:latin typeface="Arial" pitchFamily="34" charset="0"/>
                <a:cs typeface="Arial" pitchFamily="34" charset="0"/>
              </a:rPr>
              <a:t>also be given a presentation and materials about Al-Anon. The information can be passed on to their relatives whether or not the facility has services or a program for the family. </a:t>
            </a:r>
          </a:p>
          <a:p>
            <a:endParaRPr lang="en-US" baseline="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i="1" dirty="0" smtClean="0">
                <a:latin typeface="Arial" pitchFamily="34" charset="0"/>
                <a:cs typeface="Arial" pitchFamily="34" charset="0"/>
              </a:rPr>
              <a:t>(Click)</a:t>
            </a:r>
          </a:p>
          <a:p>
            <a:endParaRPr lang="en-US" baseline="0" dirty="0" smtClean="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A3316011-B8E2-481C-89FA-4F5DFA0F9565}"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300" dirty="0" smtClean="0">
                <a:latin typeface="Arial" pitchFamily="34" charset="0"/>
                <a:cs typeface="Arial" pitchFamily="34" charset="0"/>
              </a:rPr>
              <a:t>Before visiting</a:t>
            </a:r>
            <a:r>
              <a:rPr lang="en-US" sz="1300" baseline="0" dirty="0" smtClean="0">
                <a:latin typeface="Arial" pitchFamily="34" charset="0"/>
                <a:cs typeface="Arial" pitchFamily="34" charset="0"/>
              </a:rPr>
              <a:t> the facility for the </a:t>
            </a:r>
            <a:r>
              <a:rPr lang="en-US" sz="1300" dirty="0" smtClean="0">
                <a:latin typeface="Arial" pitchFamily="34" charset="0"/>
                <a:cs typeface="Arial" pitchFamily="34" charset="0"/>
              </a:rPr>
              <a:t>first time</a:t>
            </a:r>
            <a:r>
              <a:rPr lang="en-US" sz="1300" baseline="0" dirty="0" smtClean="0">
                <a:latin typeface="Arial" pitchFamily="34" charset="0"/>
                <a:cs typeface="Arial" pitchFamily="34" charset="0"/>
              </a:rPr>
              <a:t> to meet with a staff member, the Project Coordinator should </a:t>
            </a:r>
            <a:r>
              <a:rPr lang="en-US" sz="1300" dirty="0" smtClean="0">
                <a:latin typeface="Arial" pitchFamily="34" charset="0"/>
                <a:cs typeface="Arial" pitchFamily="34" charset="0"/>
              </a:rPr>
              <a:t>have a meeting with the members who will be going to the appointment.</a:t>
            </a:r>
            <a:r>
              <a:rPr lang="en-US" sz="1300" baseline="0" dirty="0" smtClean="0">
                <a:latin typeface="Arial" pitchFamily="34" charset="0"/>
                <a:cs typeface="Arial" pitchFamily="34" charset="0"/>
              </a:rPr>
              <a:t> </a:t>
            </a:r>
          </a:p>
          <a:p>
            <a:endParaRPr lang="en-US" sz="1300" baseline="0" dirty="0" smtClean="0">
              <a:latin typeface="Arial" pitchFamily="34" charset="0"/>
              <a:cs typeface="Arial" pitchFamily="34" charset="0"/>
            </a:endParaRPr>
          </a:p>
          <a:p>
            <a:r>
              <a:rPr lang="en-US" sz="1300" kern="1200" dirty="0" smtClean="0">
                <a:solidFill>
                  <a:schemeClr val="tx1"/>
                </a:solidFill>
                <a:effectLst/>
                <a:latin typeface="Arial" pitchFamily="34" charset="0"/>
                <a:cs typeface="Arial" pitchFamily="34" charset="0"/>
              </a:rPr>
              <a:t> </a:t>
            </a:r>
          </a:p>
          <a:p>
            <a:r>
              <a:rPr lang="en-US" sz="1300" kern="1200" dirty="0" smtClean="0">
                <a:solidFill>
                  <a:schemeClr val="tx1"/>
                </a:solidFill>
                <a:effectLst/>
                <a:latin typeface="Arial" pitchFamily="34" charset="0"/>
                <a:cs typeface="Arial" pitchFamily="34" charset="0"/>
              </a:rPr>
              <a:t>The background material gathered about the </a:t>
            </a:r>
            <a:r>
              <a:rPr lang="en-US" sz="1300" kern="1200" dirty="0" smtClean="0">
                <a:solidFill>
                  <a:schemeClr val="tx1"/>
                </a:solidFill>
                <a:effectLst/>
                <a:latin typeface="Arial" pitchFamily="34" charset="0"/>
                <a:cs typeface="Arial" pitchFamily="34" charset="0"/>
              </a:rPr>
              <a:t>treatment center and </a:t>
            </a:r>
            <a:r>
              <a:rPr lang="en-US" sz="1300" kern="1200" dirty="0" smtClean="0">
                <a:solidFill>
                  <a:schemeClr val="tx1"/>
                </a:solidFill>
                <a:effectLst/>
                <a:latin typeface="Arial" pitchFamily="34" charset="0"/>
                <a:cs typeface="Arial" pitchFamily="34" charset="0"/>
              </a:rPr>
              <a:t>the local Public Outreach Committee’s assessment</a:t>
            </a:r>
            <a:r>
              <a:rPr lang="en-US" sz="1300" kern="1200" baseline="0" dirty="0" smtClean="0">
                <a:solidFill>
                  <a:schemeClr val="tx1"/>
                </a:solidFill>
                <a:effectLst/>
                <a:latin typeface="Arial" pitchFamily="34" charset="0"/>
                <a:cs typeface="Arial" pitchFamily="34" charset="0"/>
              </a:rPr>
              <a:t> </a:t>
            </a:r>
            <a:r>
              <a:rPr lang="en-US" sz="1300" kern="1200" dirty="0" smtClean="0">
                <a:solidFill>
                  <a:schemeClr val="tx1"/>
                </a:solidFill>
                <a:effectLst/>
                <a:latin typeface="Arial" pitchFamily="34" charset="0"/>
                <a:cs typeface="Arial" pitchFamily="34" charset="0"/>
              </a:rPr>
              <a:t>of projects need to be discussed. The members need to know which services are feasible to offer, and which activities require more commitment or resources than are available at this time.</a:t>
            </a:r>
          </a:p>
          <a:p>
            <a:r>
              <a:rPr lang="en-US" sz="1300" kern="1200" dirty="0" smtClean="0">
                <a:solidFill>
                  <a:schemeClr val="tx1"/>
                </a:solidFill>
                <a:effectLst/>
                <a:latin typeface="Arial" pitchFamily="34" charset="0"/>
                <a:cs typeface="Arial" pitchFamily="34" charset="0"/>
              </a:rPr>
              <a:t> </a:t>
            </a:r>
          </a:p>
          <a:p>
            <a:r>
              <a:rPr lang="en-US" sz="1300" kern="1200" dirty="0" smtClean="0">
                <a:solidFill>
                  <a:schemeClr val="tx1"/>
                </a:solidFill>
                <a:effectLst/>
                <a:latin typeface="Arial" pitchFamily="34" charset="0"/>
                <a:cs typeface="Arial" pitchFamily="34" charset="0"/>
              </a:rPr>
              <a:t>It is important that </a:t>
            </a:r>
            <a:r>
              <a:rPr lang="en-US" sz="1300" dirty="0">
                <a:latin typeface="Arial" pitchFamily="34" charset="0"/>
                <a:cs typeface="Arial" pitchFamily="34" charset="0"/>
              </a:rPr>
              <a:t> </a:t>
            </a:r>
            <a:r>
              <a:rPr lang="en-US" sz="1300" dirty="0" smtClean="0">
                <a:latin typeface="Arial" pitchFamily="34" charset="0"/>
                <a:cs typeface="Arial" pitchFamily="34" charset="0"/>
              </a:rPr>
              <a:t>the members </a:t>
            </a:r>
            <a:r>
              <a:rPr lang="en-US" sz="1300" kern="1200" dirty="0" smtClean="0">
                <a:solidFill>
                  <a:schemeClr val="tx1"/>
                </a:solidFill>
                <a:effectLst/>
                <a:latin typeface="Arial" pitchFamily="34" charset="0"/>
                <a:cs typeface="Arial" pitchFamily="34" charset="0"/>
              </a:rPr>
              <a:t> </a:t>
            </a:r>
            <a:r>
              <a:rPr lang="en-US" sz="1300" kern="1200" dirty="0" smtClean="0">
                <a:solidFill>
                  <a:schemeClr val="tx1"/>
                </a:solidFill>
                <a:effectLst/>
                <a:latin typeface="Arial" pitchFamily="34" charset="0"/>
                <a:cs typeface="Arial" pitchFamily="34" charset="0"/>
              </a:rPr>
              <a:t>who visits the facility </a:t>
            </a:r>
            <a:r>
              <a:rPr lang="en-US" sz="1300" dirty="0">
                <a:latin typeface="Arial" pitchFamily="34" charset="0"/>
                <a:cs typeface="Arial" pitchFamily="34" charset="0"/>
              </a:rPr>
              <a:t> </a:t>
            </a:r>
            <a:r>
              <a:rPr lang="en-US" sz="1300" dirty="0" smtClean="0">
                <a:latin typeface="Arial" pitchFamily="34" charset="0"/>
                <a:cs typeface="Arial" pitchFamily="34" charset="0"/>
              </a:rPr>
              <a:t>are </a:t>
            </a:r>
            <a:r>
              <a:rPr lang="en-US" sz="1300" kern="1200" dirty="0" smtClean="0">
                <a:solidFill>
                  <a:schemeClr val="tx1"/>
                </a:solidFill>
                <a:effectLst/>
                <a:latin typeface="Arial" pitchFamily="34" charset="0"/>
                <a:cs typeface="Arial" pitchFamily="34" charset="0"/>
              </a:rPr>
              <a:t>“on </a:t>
            </a:r>
            <a:r>
              <a:rPr lang="en-US" sz="1300" kern="1200" dirty="0" smtClean="0">
                <a:solidFill>
                  <a:schemeClr val="tx1"/>
                </a:solidFill>
                <a:effectLst/>
                <a:latin typeface="Arial" pitchFamily="34" charset="0"/>
                <a:cs typeface="Arial" pitchFamily="34" charset="0"/>
              </a:rPr>
              <a:t>the same page” and have unity.  </a:t>
            </a:r>
            <a:endParaRPr lang="en-US" sz="1300" kern="1200" dirty="0" smtClean="0">
              <a:solidFill>
                <a:schemeClr val="tx1"/>
              </a:solidFill>
              <a:effectLst/>
              <a:latin typeface="Arial" pitchFamily="34" charset="0"/>
              <a:cs typeface="Arial" pitchFamily="34" charset="0"/>
            </a:endParaRPr>
          </a:p>
          <a:p>
            <a:endParaRPr lang="en-US" sz="1300" dirty="0">
              <a:latin typeface="Arial" pitchFamily="34" charset="0"/>
              <a:cs typeface="Arial" pitchFamily="34" charset="0"/>
            </a:endParaRPr>
          </a:p>
          <a:p>
            <a:r>
              <a:rPr lang="en-US" sz="1300" dirty="0">
                <a:latin typeface="Arial" pitchFamily="34" charset="0"/>
                <a:cs typeface="Arial" pitchFamily="34" charset="0"/>
              </a:rPr>
              <a:t>The next module will focus on moving forward, and making initial contact with the treatment facility,” and advance to </a:t>
            </a:r>
            <a:r>
              <a:rPr lang="en-US" sz="1300" dirty="0" smtClean="0">
                <a:latin typeface="Arial" pitchFamily="34" charset="0"/>
                <a:cs typeface="Arial" pitchFamily="34" charset="0"/>
              </a:rPr>
              <a:t>Module Three</a:t>
            </a:r>
            <a:r>
              <a:rPr lang="en-US" sz="1300" dirty="0">
                <a:latin typeface="Arial" pitchFamily="34" charset="0"/>
                <a:cs typeface="Arial" pitchFamily="34" charset="0"/>
              </a:rPr>
              <a:t>. </a:t>
            </a:r>
          </a:p>
          <a:p>
            <a:r>
              <a:rPr lang="en-US" sz="1300" dirty="0">
                <a:latin typeface="Arial" pitchFamily="34" charset="0"/>
                <a:cs typeface="Arial" pitchFamily="34" charset="0"/>
              </a:rPr>
              <a:t> </a:t>
            </a:r>
            <a:endParaRPr lang="en-US" sz="1300" kern="1200" dirty="0" smtClean="0">
              <a:solidFill>
                <a:schemeClr val="tx1"/>
              </a:solidFill>
              <a:effectLst/>
              <a:latin typeface="Arial" pitchFamily="34" charset="0"/>
              <a:cs typeface="Arial" pitchFamily="34" charset="0"/>
            </a:endParaRPr>
          </a:p>
          <a:p>
            <a:r>
              <a:rPr lang="en-US" sz="1300" b="1" kern="1200" dirty="0" smtClean="0">
                <a:solidFill>
                  <a:schemeClr val="tx1"/>
                </a:solidFill>
                <a:effectLst/>
                <a:latin typeface="Arial" pitchFamily="34" charset="0"/>
                <a:cs typeface="Arial" pitchFamily="34" charset="0"/>
              </a:rPr>
              <a:t> </a:t>
            </a:r>
            <a:endParaRPr lang="en-US" sz="1300" kern="1200" dirty="0" smtClean="0">
              <a:solidFill>
                <a:schemeClr val="tx1"/>
              </a:solidFill>
              <a:effectLst/>
              <a:latin typeface="Arial" pitchFamily="34" charset="0"/>
              <a:cs typeface="Arial" pitchFamily="34" charset="0"/>
            </a:endParaRPr>
          </a:p>
          <a:p>
            <a:r>
              <a:rPr lang="en-US" sz="1300" b="1" kern="1200" dirty="0" smtClean="0">
                <a:solidFill>
                  <a:schemeClr val="tx1"/>
                </a:solidFill>
                <a:effectLst/>
                <a:latin typeface="Arial" pitchFamily="34" charset="0"/>
                <a:cs typeface="Arial" pitchFamily="34" charset="0"/>
              </a:rPr>
              <a:t>Note to presenter, small group study coordinator:  </a:t>
            </a:r>
            <a:endParaRPr lang="en-US" sz="1300" kern="1200" dirty="0" smtClean="0">
              <a:solidFill>
                <a:schemeClr val="tx1"/>
              </a:solidFill>
              <a:effectLst/>
              <a:latin typeface="Arial" pitchFamily="34" charset="0"/>
              <a:cs typeface="Arial" pitchFamily="34" charset="0"/>
            </a:endParaRPr>
          </a:p>
          <a:p>
            <a:pPr lvl="0"/>
            <a:r>
              <a:rPr lang="en-US" sz="1300" b="1" kern="1200" dirty="0" smtClean="0">
                <a:solidFill>
                  <a:schemeClr val="tx1"/>
                </a:solidFill>
                <a:effectLst/>
                <a:latin typeface="Arial" pitchFamily="34" charset="0"/>
                <a:cs typeface="Arial" pitchFamily="34" charset="0"/>
              </a:rPr>
              <a:t>If </a:t>
            </a:r>
            <a:r>
              <a:rPr lang="en-US" sz="1300" b="1" kern="1200" dirty="0" smtClean="0">
                <a:solidFill>
                  <a:schemeClr val="tx1"/>
                </a:solidFill>
                <a:effectLst/>
                <a:latin typeface="Arial" pitchFamily="34" charset="0"/>
                <a:cs typeface="Arial" pitchFamily="34" charset="0"/>
              </a:rPr>
              <a:t>scheduling additional workshops </a:t>
            </a:r>
            <a:r>
              <a:rPr lang="en-US" sz="1300" b="1" kern="1200" dirty="0" smtClean="0">
                <a:solidFill>
                  <a:schemeClr val="tx1"/>
                </a:solidFill>
                <a:effectLst/>
                <a:latin typeface="Arial" pitchFamily="34" charset="0"/>
                <a:cs typeface="Arial" pitchFamily="34" charset="0"/>
              </a:rPr>
              <a:t>or study sessions, </a:t>
            </a:r>
            <a:r>
              <a:rPr lang="en-US" sz="1300" b="1" kern="1200" dirty="0" smtClean="0">
                <a:solidFill>
                  <a:schemeClr val="tx1"/>
                </a:solidFill>
                <a:effectLst/>
                <a:latin typeface="Arial" pitchFamily="34" charset="0"/>
                <a:cs typeface="Arial" pitchFamily="34" charset="0"/>
              </a:rPr>
              <a:t>end with </a:t>
            </a:r>
            <a:r>
              <a:rPr lang="en-US" sz="1300" b="1" kern="1200" dirty="0" smtClean="0">
                <a:solidFill>
                  <a:schemeClr val="tx1"/>
                </a:solidFill>
                <a:effectLst/>
                <a:latin typeface="Arial" pitchFamily="34" charset="0"/>
                <a:cs typeface="Arial" pitchFamily="34" charset="0"/>
              </a:rPr>
              <a:t>this PowerPoint presentation.  </a:t>
            </a:r>
            <a:r>
              <a:rPr lang="en-US" sz="1300" b="1" kern="1200" dirty="0" smtClean="0">
                <a:solidFill>
                  <a:schemeClr val="tx1"/>
                </a:solidFill>
                <a:effectLst/>
                <a:latin typeface="Arial" pitchFamily="34" charset="0"/>
                <a:cs typeface="Arial" pitchFamily="34" charset="0"/>
              </a:rPr>
              <a:t>A “question/answer</a:t>
            </a:r>
            <a:r>
              <a:rPr lang="en-US" sz="1300" b="1" kern="1200" dirty="0" smtClean="0">
                <a:solidFill>
                  <a:schemeClr val="tx1"/>
                </a:solidFill>
                <a:effectLst/>
                <a:latin typeface="Arial" pitchFamily="34" charset="0"/>
                <a:cs typeface="Arial" pitchFamily="34" charset="0"/>
              </a:rPr>
              <a:t>” or comments session can be held. </a:t>
            </a:r>
            <a:endParaRPr lang="en-US" sz="1300" b="1" kern="1200" dirty="0" smtClean="0">
              <a:solidFill>
                <a:schemeClr val="tx1"/>
              </a:solidFill>
              <a:effectLst/>
              <a:latin typeface="Arial" pitchFamily="34" charset="0"/>
              <a:cs typeface="Arial" pitchFamily="34" charset="0"/>
            </a:endParaRPr>
          </a:p>
          <a:p>
            <a:pPr lvl="0"/>
            <a:endParaRPr lang="en-US" sz="1300" b="1" dirty="0">
              <a:latin typeface="Arial" pitchFamily="34" charset="0"/>
              <a:cs typeface="Arial" pitchFamily="34" charset="0"/>
            </a:endParaRPr>
          </a:p>
          <a:p>
            <a:pPr lvl="0"/>
            <a:r>
              <a:rPr lang="en-US" sz="1300" b="1" dirty="0" smtClean="0">
                <a:latin typeface="Arial" pitchFamily="34" charset="0"/>
                <a:cs typeface="Arial" pitchFamily="34" charset="0"/>
              </a:rPr>
              <a:t>The s</a:t>
            </a:r>
            <a:r>
              <a:rPr lang="en-US" sz="1300" b="1" kern="1200" dirty="0" smtClean="0">
                <a:solidFill>
                  <a:schemeClr val="tx1"/>
                </a:solidFill>
                <a:effectLst/>
                <a:latin typeface="Arial" pitchFamily="34" charset="0"/>
                <a:cs typeface="Arial" pitchFamily="34" charset="0"/>
              </a:rPr>
              <a:t>cript </a:t>
            </a:r>
            <a:r>
              <a:rPr lang="en-US" sz="1300" b="1" kern="1200" dirty="0" smtClean="0">
                <a:solidFill>
                  <a:schemeClr val="tx1"/>
                </a:solidFill>
                <a:effectLst/>
                <a:latin typeface="Arial" pitchFamily="34" charset="0"/>
                <a:cs typeface="Arial" pitchFamily="34" charset="0"/>
              </a:rPr>
              <a:t>for conducting a half or full day workshop, view Modules Three and Four:    </a:t>
            </a:r>
            <a:endParaRPr lang="en-US" sz="1300" kern="1200" dirty="0" smtClean="0">
              <a:solidFill>
                <a:schemeClr val="tx1"/>
              </a:solidFill>
              <a:effectLst/>
              <a:latin typeface="Arial" pitchFamily="34" charset="0"/>
              <a:cs typeface="Arial" pitchFamily="34" charset="0"/>
            </a:endParaRPr>
          </a:p>
          <a:p>
            <a:endParaRPr lang="en-US" sz="1400" kern="1200" dirty="0" smtClean="0">
              <a:solidFill>
                <a:schemeClr val="tx1"/>
              </a:solidFill>
              <a:effectLst/>
              <a:latin typeface="Arial" pitchFamily="34" charset="0"/>
              <a:cs typeface="Arial" pitchFamily="34" charset="0"/>
            </a:endParaRPr>
          </a:p>
          <a:p>
            <a:r>
              <a:rPr lang="en-US" sz="1400" kern="1200" dirty="0" smtClean="0">
                <a:solidFill>
                  <a:schemeClr val="tx1"/>
                </a:solidFill>
                <a:effectLst/>
                <a:latin typeface="Arial" pitchFamily="34" charset="0"/>
                <a:cs typeface="Arial" pitchFamily="34" charset="0"/>
              </a:rPr>
              <a:t>“</a:t>
            </a:r>
            <a:endParaRPr lang="en-US" sz="1400" baseline="0" dirty="0" smtClean="0">
              <a:latin typeface="Arial" pitchFamily="34" charset="0"/>
              <a:cs typeface="Arial" pitchFamily="34" charset="0"/>
            </a:endParaRPr>
          </a:p>
          <a:p>
            <a:r>
              <a:rPr lang="en-US" sz="1400" b="1" i="1" dirty="0" smtClean="0">
                <a:latin typeface="Arial" pitchFamily="34" charset="0"/>
                <a:cs typeface="Arial" pitchFamily="34" charset="0"/>
              </a:rPr>
              <a:t>(Click)</a:t>
            </a:r>
            <a:endParaRPr lang="en-US" sz="1400" b="1" i="1"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65E9884D-3523-4BE8-8F17-8CE1F6FA0FBD}" type="slidenum">
              <a:rPr lang="en-US" smtClean="0"/>
              <a:pPr/>
              <a:t>13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1" dirty="0" smtClean="0">
                <a:latin typeface="Arial" pitchFamily="34" charset="0"/>
                <a:cs typeface="Arial" pitchFamily="34" charset="0"/>
              </a:rPr>
              <a:t>Note to Presenter: Read title/topic to audience.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Summary</a:t>
            </a:r>
            <a:r>
              <a:rPr lang="en-US" baseline="0" dirty="0" smtClean="0">
                <a:latin typeface="Arial" pitchFamily="34" charset="0"/>
                <a:cs typeface="Arial" pitchFamily="34" charset="0"/>
              </a:rPr>
              <a:t> of content:</a:t>
            </a:r>
          </a:p>
          <a:p>
            <a:endParaRPr lang="en-US" baseline="0" dirty="0" smtClean="0">
              <a:latin typeface="Arial" pitchFamily="34" charset="0"/>
              <a:cs typeface="Arial" pitchFamily="34" charset="0"/>
            </a:endParaRPr>
          </a:p>
          <a:p>
            <a:r>
              <a:rPr lang="en-US" baseline="0" dirty="0" smtClean="0">
                <a:latin typeface="Arial" pitchFamily="34" charset="0"/>
                <a:cs typeface="Arial" pitchFamily="34" charset="0"/>
              </a:rPr>
              <a:t>First, we’ll briefly summarize the benefits of reaching out to treatment facilities—what you can hope to accomplish. </a:t>
            </a:r>
          </a:p>
          <a:p>
            <a:pPr marL="228600" indent="-228600">
              <a:buNone/>
            </a:pPr>
            <a:endParaRPr lang="en-US" baseline="0" dirty="0" smtClean="0">
              <a:latin typeface="Arial" pitchFamily="34" charset="0"/>
              <a:cs typeface="Arial" pitchFamily="34" charset="0"/>
            </a:endParaRPr>
          </a:p>
          <a:p>
            <a:pPr marL="228600" indent="-228600">
              <a:buNone/>
            </a:pPr>
            <a:r>
              <a:rPr lang="en-US" baseline="0" dirty="0" smtClean="0">
                <a:latin typeface="Arial" pitchFamily="34" charset="0"/>
                <a:cs typeface="Arial" pitchFamily="34" charset="0"/>
              </a:rPr>
              <a:t>Second, we’ll summarize the preparations that are necessary </a:t>
            </a:r>
            <a:r>
              <a:rPr lang="en-US" i="1" baseline="0" dirty="0" smtClean="0">
                <a:latin typeface="Arial" pitchFamily="34" charset="0"/>
                <a:cs typeface="Arial" pitchFamily="34" charset="0"/>
              </a:rPr>
              <a:t>before</a:t>
            </a:r>
            <a:r>
              <a:rPr lang="en-US" baseline="0" dirty="0" smtClean="0">
                <a:latin typeface="Arial" pitchFamily="34" charset="0"/>
                <a:cs typeface="Arial" pitchFamily="34" charset="0"/>
              </a:rPr>
              <a:t> you begin the process of assessing an opportunity and planning a project.</a:t>
            </a:r>
          </a:p>
          <a:p>
            <a:pPr marL="228600" indent="-228600">
              <a:buNone/>
            </a:pPr>
            <a:endParaRPr lang="en-US" baseline="0" dirty="0" smtClean="0">
              <a:latin typeface="Arial" pitchFamily="34" charset="0"/>
              <a:cs typeface="Arial" pitchFamily="34" charset="0"/>
            </a:endParaRPr>
          </a:p>
          <a:p>
            <a:pPr marL="228600" indent="-228600">
              <a:buNone/>
            </a:pPr>
            <a:r>
              <a:rPr lang="en-US" b="1" i="1" baseline="0" dirty="0" smtClean="0">
                <a:latin typeface="Arial" pitchFamily="34" charset="0"/>
                <a:cs typeface="Arial" pitchFamily="34" charset="0"/>
              </a:rPr>
              <a:t>(Click) </a:t>
            </a:r>
            <a:endParaRPr lang="en-US" b="1" i="1"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DC366116-B631-404D-95AC-59A94CD0C1C4}"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sz="1200" dirty="0" smtClean="0">
                <a:latin typeface="Arial" pitchFamily="34" charset="0"/>
                <a:cs typeface="Arial" pitchFamily="34" charset="0"/>
              </a:rPr>
              <a:t>It is important to understand that</a:t>
            </a:r>
            <a:r>
              <a:rPr lang="en-US" sz="1200" baseline="0" dirty="0" smtClean="0">
                <a:latin typeface="Arial" pitchFamily="34" charset="0"/>
                <a:cs typeface="Arial" pitchFamily="34" charset="0"/>
              </a:rPr>
              <a:t> an outreach project is a continuous process, with five stages.</a:t>
            </a:r>
          </a:p>
          <a:p>
            <a:endParaRPr lang="en-US" sz="1200" baseline="0" dirty="0" smtClean="0">
              <a:latin typeface="Arial" pitchFamily="34" charset="0"/>
              <a:cs typeface="Arial" pitchFamily="34" charset="0"/>
            </a:endParaRPr>
          </a:p>
          <a:p>
            <a:r>
              <a:rPr lang="en-US" sz="1200" dirty="0" smtClean="0">
                <a:latin typeface="Arial" pitchFamily="34" charset="0"/>
                <a:cs typeface="Arial" pitchFamily="34" charset="0"/>
              </a:rPr>
              <a:t>Stages</a:t>
            </a:r>
            <a:r>
              <a:rPr lang="en-US" sz="1200" baseline="0" dirty="0" smtClean="0">
                <a:latin typeface="Arial" pitchFamily="34" charset="0"/>
                <a:cs typeface="Arial" pitchFamily="34" charset="0"/>
              </a:rPr>
              <a:t> one and two are the foundation of any outreach activity.  First, the local Public Outreach Committee needs to spend some time discussing whether a specific project is feasible or not. If it is, then the Committee can initiate stage two, and begin to make plans to implement that project.</a:t>
            </a:r>
          </a:p>
          <a:p>
            <a:endParaRPr lang="en-US" sz="1200" baseline="0" dirty="0" smtClean="0">
              <a:latin typeface="Arial" pitchFamily="34" charset="0"/>
              <a:cs typeface="Arial" pitchFamily="34" charset="0"/>
            </a:endParaRPr>
          </a:p>
          <a:p>
            <a:r>
              <a:rPr lang="en-US" sz="1200" dirty="0" smtClean="0">
                <a:latin typeface="Arial" pitchFamily="34" charset="0"/>
                <a:cs typeface="Arial" pitchFamily="34" charset="0"/>
              </a:rPr>
              <a:t>Sometimes, these first two stages could t</a:t>
            </a:r>
            <a:r>
              <a:rPr lang="en-US" sz="1200" baseline="0" dirty="0" smtClean="0">
                <a:latin typeface="Arial" pitchFamily="34" charset="0"/>
                <a:cs typeface="Arial" pitchFamily="34" charset="0"/>
              </a:rPr>
              <a:t>ake more time </a:t>
            </a:r>
            <a:r>
              <a:rPr lang="en-US" sz="1200" dirty="0" smtClean="0">
                <a:latin typeface="Arial" pitchFamily="34" charset="0"/>
                <a:cs typeface="Arial" pitchFamily="34" charset="0"/>
              </a:rPr>
              <a:t>than</a:t>
            </a:r>
            <a:r>
              <a:rPr lang="en-US" sz="1200" baseline="0" dirty="0" smtClean="0">
                <a:latin typeface="Arial" pitchFamily="34" charset="0"/>
                <a:cs typeface="Arial" pitchFamily="34" charset="0"/>
              </a:rPr>
              <a:t> </a:t>
            </a:r>
            <a:r>
              <a:rPr lang="en-US" sz="1200" dirty="0" smtClean="0">
                <a:latin typeface="Arial" pitchFamily="34" charset="0"/>
                <a:cs typeface="Arial" pitchFamily="34" charset="0"/>
              </a:rPr>
              <a:t>the actual service activities! However, the time invested in these first two stages,</a:t>
            </a:r>
            <a:r>
              <a:rPr lang="en-US" sz="1200" baseline="0" dirty="0" smtClean="0">
                <a:latin typeface="Arial" pitchFamily="34" charset="0"/>
                <a:cs typeface="Arial" pitchFamily="34" charset="0"/>
              </a:rPr>
              <a:t> </a:t>
            </a:r>
            <a:r>
              <a:rPr lang="en-US" sz="1200" dirty="0" smtClean="0">
                <a:latin typeface="Arial" pitchFamily="34" charset="0"/>
                <a:cs typeface="Arial" pitchFamily="34" charset="0"/>
              </a:rPr>
              <a:t>carefully considering and planning a</a:t>
            </a:r>
            <a:r>
              <a:rPr lang="en-US" sz="1200" baseline="0" dirty="0" smtClean="0">
                <a:latin typeface="Arial" pitchFamily="34" charset="0"/>
                <a:cs typeface="Arial" pitchFamily="34" charset="0"/>
              </a:rPr>
              <a:t> </a:t>
            </a:r>
            <a:r>
              <a:rPr lang="en-US" sz="1200" dirty="0" smtClean="0">
                <a:latin typeface="Arial" pitchFamily="34" charset="0"/>
                <a:cs typeface="Arial" pitchFamily="34" charset="0"/>
              </a:rPr>
              <a:t>project, could eliminate or lessen many problems and put the project on a path to success.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latin typeface="Arial" pitchFamily="34" charset="0"/>
                <a:cs typeface="Arial" pitchFamily="34" charset="0"/>
              </a:rPr>
              <a:t>Spending extra time on stages one and two of the planning process is a good investment. </a:t>
            </a:r>
            <a:r>
              <a:rPr lang="en-US" sz="1200" baseline="0" dirty="0" smtClean="0">
                <a:latin typeface="Arial" pitchFamily="34" charset="0"/>
                <a:cs typeface="Arial" pitchFamily="34" charset="0"/>
              </a:rPr>
              <a:t>Although it is tempting to leap into action right away, the extra time spent is essential. Taking enough time to assess an opportunity and to plan a project is critical for developing the best and most feasible ways to launch our outreach efforts. It helps to assure the success of an activity and make it an enjoyable experience for members.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latin typeface="Arial" pitchFamily="34" charset="0"/>
              <a:cs typeface="Arial" pitchFamily="34" charset="0"/>
            </a:endParaRPr>
          </a:p>
          <a:p>
            <a:r>
              <a:rPr lang="en-US" baseline="0" dirty="0" smtClean="0">
                <a:latin typeface="Arial" pitchFamily="34" charset="0"/>
                <a:cs typeface="Arial" pitchFamily="34" charset="0"/>
              </a:rPr>
              <a:t>It </a:t>
            </a:r>
            <a:r>
              <a:rPr lang="en-US" dirty="0" smtClean="0">
                <a:latin typeface="Arial" pitchFamily="34" charset="0"/>
                <a:cs typeface="Arial" pitchFamily="34" charset="0"/>
              </a:rPr>
              <a:t>is not</a:t>
            </a:r>
            <a:r>
              <a:rPr lang="en-US" baseline="0" dirty="0" smtClean="0">
                <a:latin typeface="Arial" pitchFamily="34" charset="0"/>
                <a:cs typeface="Arial" pitchFamily="34" charset="0"/>
              </a:rPr>
              <a:t> unusual </a:t>
            </a:r>
            <a:r>
              <a:rPr lang="en-US" dirty="0" smtClean="0">
                <a:latin typeface="Arial" pitchFamily="34" charset="0"/>
                <a:cs typeface="Arial" pitchFamily="34" charset="0"/>
              </a:rPr>
              <a:t>to spend 80</a:t>
            </a:r>
            <a:r>
              <a:rPr lang="en-US" baseline="0" dirty="0" smtClean="0">
                <a:latin typeface="Arial" pitchFamily="34" charset="0"/>
                <a:cs typeface="Arial" pitchFamily="34" charset="0"/>
              </a:rPr>
              <a:t> percent of the time assessing an opportunity for Al-Anon service work at a local treatment facility. Then, the local Public Outreach Committee, or its Treatment Facility Outreach Subcommittee, can plan and develop strategies for launching and maintaining an outreach activity at the facility.  Only 20 percent of the time is used to implement, evaluate, and make any necessary changes. </a:t>
            </a:r>
          </a:p>
          <a:p>
            <a:endParaRPr lang="en-US" baseline="0" dirty="0" smtClean="0">
              <a:latin typeface="Arial" pitchFamily="34" charset="0"/>
              <a:cs typeface="Arial" pitchFamily="34" charset="0"/>
            </a:endParaRPr>
          </a:p>
          <a:p>
            <a:r>
              <a:rPr lang="en-US" baseline="0" dirty="0" smtClean="0">
                <a:latin typeface="Arial" pitchFamily="34" charset="0"/>
                <a:cs typeface="Arial" pitchFamily="34" charset="0"/>
              </a:rPr>
              <a:t>Members are creative and usually have several ideas that they will want to explore. Allowing this </a:t>
            </a:r>
            <a:r>
              <a:rPr lang="en-US" sz="1400" baseline="0" dirty="0" smtClean="0">
                <a:latin typeface="Arial" pitchFamily="34" charset="0"/>
                <a:cs typeface="Arial" pitchFamily="34" charset="0"/>
              </a:rPr>
              <a:t>participation helps the members of the local Public Outreach Committee or its Treatment </a:t>
            </a:r>
            <a:r>
              <a:rPr lang="en-US" sz="1400" baseline="0" dirty="0" smtClean="0">
                <a:latin typeface="Arial" pitchFamily="34" charset="0"/>
                <a:cs typeface="Arial" pitchFamily="34" charset="0"/>
              </a:rPr>
              <a:t>Facility </a:t>
            </a:r>
            <a:r>
              <a:rPr lang="en-US" sz="1400" baseline="0" dirty="0" smtClean="0">
                <a:latin typeface="Arial" pitchFamily="34" charset="0"/>
                <a:cs typeface="Arial" pitchFamily="34" charset="0"/>
              </a:rPr>
              <a:t>Outreach Subcommittee to select the choice they think would be best for the project</a:t>
            </a:r>
            <a:r>
              <a:rPr lang="en-US" sz="1400" b="1" baseline="0" dirty="0" smtClean="0">
                <a:latin typeface="Arial" pitchFamily="34" charset="0"/>
                <a:cs typeface="Arial" pitchFamily="34" charset="0"/>
              </a:rPr>
              <a:t>. </a:t>
            </a:r>
          </a:p>
          <a:p>
            <a:endParaRPr lang="en-US" sz="1400" b="1" i="1" baseline="0" dirty="0" smtClean="0">
              <a:latin typeface="Arial" pitchFamily="34" charset="0"/>
              <a:cs typeface="Arial" pitchFamily="34" charset="0"/>
            </a:endParaRPr>
          </a:p>
          <a:p>
            <a:r>
              <a:rPr lang="en-US" sz="1400" b="1" i="1" baseline="0" dirty="0" smtClean="0">
                <a:latin typeface="Arial" pitchFamily="34" charset="0"/>
                <a:cs typeface="Arial" pitchFamily="34" charset="0"/>
              </a:rPr>
              <a:t>(Click) </a:t>
            </a:r>
          </a:p>
          <a:p>
            <a:endParaRPr lang="en-US" b="1" baseline="0" dirty="0" smtClean="0"/>
          </a:p>
        </p:txBody>
      </p:sp>
      <p:sp>
        <p:nvSpPr>
          <p:cNvPr id="4" name="Slide Number Placeholder 3"/>
          <p:cNvSpPr>
            <a:spLocks noGrp="1"/>
          </p:cNvSpPr>
          <p:nvPr>
            <p:ph type="sldNum" sz="quarter" idx="10"/>
          </p:nvPr>
        </p:nvSpPr>
        <p:spPr/>
        <p:txBody>
          <a:bodyPr/>
          <a:lstStyle/>
          <a:p>
            <a:fld id="{B4A99D55-F051-46BF-85CB-487FC9C5E0C4}"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i="1" baseline="0" dirty="0" smtClean="0">
                <a:latin typeface="Arial" pitchFamily="34" charset="0"/>
                <a:cs typeface="Arial" pitchFamily="34" charset="0"/>
              </a:rPr>
              <a:t>Note to Presenter: Read title/topic to the audience.</a:t>
            </a:r>
          </a:p>
          <a:p>
            <a:endParaRPr lang="en-US" sz="1200" baseline="0" dirty="0" smtClean="0">
              <a:latin typeface="Arial" pitchFamily="34" charset="0"/>
              <a:cs typeface="Arial" pitchFamily="34" charset="0"/>
            </a:endParaRPr>
          </a:p>
          <a:p>
            <a:endParaRPr lang="en-US" i="1" baseline="0" dirty="0" smtClean="0">
              <a:latin typeface="Arial" pitchFamily="34" charset="0"/>
              <a:cs typeface="Arial" pitchFamily="34" charset="0"/>
            </a:endParaRPr>
          </a:p>
          <a:p>
            <a:r>
              <a:rPr lang="en-US" b="1" i="1" baseline="0" dirty="0" smtClean="0">
                <a:latin typeface="Arial" pitchFamily="34" charset="0"/>
                <a:cs typeface="Arial" pitchFamily="34" charset="0"/>
              </a:rPr>
              <a:t>(Click) </a:t>
            </a:r>
          </a:p>
          <a:p>
            <a:endParaRPr lang="en-US" dirty="0"/>
          </a:p>
        </p:txBody>
      </p:sp>
      <p:sp>
        <p:nvSpPr>
          <p:cNvPr id="4" name="Slide Number Placeholder 3"/>
          <p:cNvSpPr>
            <a:spLocks noGrp="1"/>
          </p:cNvSpPr>
          <p:nvPr>
            <p:ph type="sldNum" sz="quarter" idx="10"/>
          </p:nvPr>
        </p:nvSpPr>
        <p:spPr/>
        <p:txBody>
          <a:bodyPr/>
          <a:lstStyle/>
          <a:p>
            <a:fld id="{DC366116-B631-404D-95AC-59A94CD0C1C4}"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9600"/>
            <a:ext cx="5608320" cy="4183380"/>
          </a:xfrm>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latin typeface="Arial" pitchFamily="34" charset="0"/>
                <a:cs typeface="Arial" pitchFamily="34" charset="0"/>
              </a:rPr>
              <a:t>The local Public Outreach Committee or its Subcommittee needs to review and approve the projects that members recommend or that a professional at a facility requests. Which activities are implemented will depend upon available resources.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latin typeface="Arial" pitchFamily="34" charset="0"/>
                <a:cs typeface="Arial" pitchFamily="34" charset="0"/>
              </a:rPr>
              <a:t>For example, a “meeting on wheels” could lead to the establishment of an introductory Al-Anon meeting or workshop at regularly scheduled intervals in the future. That commitment would require that there are enough Al-Anon members willing to participate in in these meetings and workshops, to sustain them over a period of time.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latin typeface="Arial" pitchFamily="34" charset="0"/>
                <a:cs typeface="Arial" pitchFamily="34" charset="0"/>
              </a:rPr>
              <a:t>If a proposed activity is not feasible or becomes unwieldy, it may be possible to </a:t>
            </a:r>
            <a:r>
              <a:rPr lang="en-US" i="1" baseline="0" dirty="0" smtClean="0">
                <a:latin typeface="Arial" pitchFamily="34" charset="0"/>
                <a:cs typeface="Arial" pitchFamily="34" charset="0"/>
              </a:rPr>
              <a:t>suggest or offer an alternative as an interim measure. </a:t>
            </a:r>
          </a:p>
          <a:p>
            <a:endParaRPr lang="en-US" i="1" baseline="0" dirty="0" smtClean="0">
              <a:latin typeface="Arial" pitchFamily="34" charset="0"/>
              <a:cs typeface="Arial" pitchFamily="34" charset="0"/>
            </a:endParaRPr>
          </a:p>
          <a:p>
            <a:endParaRPr lang="en-US" i="1" baseline="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i="1" baseline="0" dirty="0" smtClean="0">
                <a:latin typeface="Arial" pitchFamily="34" charset="0"/>
                <a:cs typeface="Arial" pitchFamily="34" charset="0"/>
              </a:rPr>
              <a:t>(Click) </a:t>
            </a:r>
          </a:p>
          <a:p>
            <a:endParaRPr lang="en-US" baseline="0" dirty="0" smtClean="0">
              <a:latin typeface="Arial" pitchFamily="34" charset="0"/>
              <a:cs typeface="Arial" pitchFamily="34" charset="0"/>
            </a:endParaRPr>
          </a:p>
          <a:p>
            <a:endParaRPr lang="en-US" baseline="0" dirty="0" smtClean="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A3316011-B8E2-481C-89FA-4F5DFA0F9565}"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indent="-228600">
              <a:buNone/>
            </a:pPr>
            <a:r>
              <a:rPr lang="en-US" baseline="0" dirty="0" smtClean="0">
                <a:latin typeface="Arial" pitchFamily="34" charset="0"/>
                <a:cs typeface="Arial" pitchFamily="34" charset="0"/>
              </a:rPr>
              <a:t>Be realistic. Some activities are easy to implement. Others will require the involvement of more members and more resources. </a:t>
            </a:r>
          </a:p>
          <a:p>
            <a:pPr marL="0" indent="-228600">
              <a:buNone/>
            </a:pPr>
            <a:endParaRPr lang="en-US" baseline="0" dirty="0" smtClean="0">
              <a:latin typeface="Arial" pitchFamily="34" charset="0"/>
              <a:cs typeface="Arial" pitchFamily="34" charset="0"/>
            </a:endParaRPr>
          </a:p>
          <a:p>
            <a:pPr marL="0" indent="-228600">
              <a:buNone/>
            </a:pPr>
            <a:r>
              <a:rPr lang="en-US" baseline="0" dirty="0" smtClean="0">
                <a:latin typeface="Arial" pitchFamily="34" charset="0"/>
                <a:cs typeface="Arial" pitchFamily="34" charset="0"/>
              </a:rPr>
              <a:t>Before offering or agreeing to engage in a specific project at a </a:t>
            </a:r>
            <a:r>
              <a:rPr lang="en-US" baseline="0" dirty="0" smtClean="0">
                <a:latin typeface="Arial" pitchFamily="34" charset="0"/>
                <a:cs typeface="Arial" pitchFamily="34" charset="0"/>
              </a:rPr>
              <a:t>treatment center</a:t>
            </a:r>
            <a:r>
              <a:rPr lang="en-US" dirty="0" smtClean="0">
                <a:latin typeface="Arial" pitchFamily="34" charset="0"/>
                <a:cs typeface="Arial" pitchFamily="34" charset="0"/>
              </a:rPr>
              <a:t> </a:t>
            </a:r>
            <a:r>
              <a:rPr lang="en-US" dirty="0" smtClean="0">
                <a:latin typeface="Arial" pitchFamily="34" charset="0"/>
                <a:cs typeface="Arial" pitchFamily="34" charset="0"/>
              </a:rPr>
              <a:t>, </a:t>
            </a:r>
            <a:r>
              <a:rPr lang="en-US" baseline="0" dirty="0" smtClean="0">
                <a:latin typeface="Arial" pitchFamily="34" charset="0"/>
                <a:cs typeface="Arial" pitchFamily="34" charset="0"/>
              </a:rPr>
              <a:t>the </a:t>
            </a:r>
            <a:r>
              <a:rPr lang="en-US" baseline="0" dirty="0" smtClean="0">
                <a:latin typeface="Arial" pitchFamily="34" charset="0"/>
                <a:cs typeface="Arial" pitchFamily="34" charset="0"/>
              </a:rPr>
              <a:t>local Public Outreach Committee or its Subcommittee members need to discuss: </a:t>
            </a:r>
          </a:p>
          <a:p>
            <a:pPr marL="0" indent="-228600">
              <a:buFont typeface="Arial" pitchFamily="34" charset="0"/>
              <a:buNone/>
            </a:pPr>
            <a:endParaRPr lang="en-US" baseline="0" dirty="0" smtClean="0">
              <a:latin typeface="Arial" pitchFamily="34" charset="0"/>
              <a:cs typeface="Arial" pitchFamily="34" charset="0"/>
            </a:endParaRPr>
          </a:p>
          <a:p>
            <a:pPr marL="0" indent="-228600">
              <a:buFont typeface="Arial" pitchFamily="34" charset="0"/>
              <a:buNone/>
            </a:pPr>
            <a:r>
              <a:rPr lang="en-US" baseline="0" dirty="0" smtClean="0">
                <a:latin typeface="Arial" pitchFamily="34" charset="0"/>
                <a:cs typeface="Arial" pitchFamily="34" charset="0"/>
              </a:rPr>
              <a:t>First, the level of members’ willingness and interest. Even simple activities such as furnishing meeting schedules and literature require that members are committed to regularly updating and replenishing supplies of Al-Anon materials at the facility.</a:t>
            </a:r>
          </a:p>
          <a:p>
            <a:pPr marL="0" indent="-228600">
              <a:buFont typeface="Arial" pitchFamily="34" charset="0"/>
              <a:buNone/>
            </a:pPr>
            <a:endParaRPr lang="en-US" baseline="0" dirty="0" smtClean="0">
              <a:latin typeface="Arial" pitchFamily="34" charset="0"/>
              <a:cs typeface="Arial" pitchFamily="34" charset="0"/>
            </a:endParaRPr>
          </a:p>
          <a:p>
            <a:pPr marL="0" indent="-228600">
              <a:buFont typeface="Arial" pitchFamily="34" charset="0"/>
              <a:buNone/>
            </a:pPr>
            <a:r>
              <a:rPr lang="en-US" baseline="0" dirty="0" smtClean="0">
                <a:latin typeface="Arial" pitchFamily="34" charset="0"/>
                <a:cs typeface="Arial" pitchFamily="34" charset="0"/>
              </a:rPr>
              <a:t>Second, the availability of Al-Anon volunteers. Members are usually more willing to participate in activities when </a:t>
            </a:r>
            <a:r>
              <a:rPr lang="en-US" dirty="0" smtClean="0">
                <a:latin typeface="Arial" pitchFamily="34" charset="0"/>
                <a:cs typeface="Arial" pitchFamily="34" charset="0"/>
              </a:rPr>
              <a:t>a treatment center </a:t>
            </a:r>
            <a:r>
              <a:rPr lang="en-US" baseline="0" dirty="0" smtClean="0">
                <a:latin typeface="Arial" pitchFamily="34" charset="0"/>
                <a:cs typeface="Arial" pitchFamily="34" charset="0"/>
              </a:rPr>
              <a:t>is </a:t>
            </a:r>
            <a:r>
              <a:rPr lang="en-US" baseline="0" dirty="0" smtClean="0">
                <a:latin typeface="Arial" pitchFamily="34" charset="0"/>
                <a:cs typeface="Arial" pitchFamily="34" charset="0"/>
              </a:rPr>
              <a:t>located near where they live or work. Al-Anon groups that hold their meetings near the facility are a likely resource for volunteers. </a:t>
            </a:r>
          </a:p>
          <a:p>
            <a:pPr marL="0" indent="-228600">
              <a:buFont typeface="Arial" pitchFamily="34" charset="0"/>
              <a:buNone/>
            </a:pPr>
            <a:endParaRPr lang="en-US" baseline="0" dirty="0" smtClean="0">
              <a:latin typeface="Arial" pitchFamily="34" charset="0"/>
              <a:cs typeface="Arial" pitchFamily="34" charset="0"/>
            </a:endParaRPr>
          </a:p>
          <a:p>
            <a:pPr marL="0" indent="-228600">
              <a:buFont typeface="Arial" pitchFamily="34" charset="0"/>
              <a:buNone/>
            </a:pPr>
            <a:r>
              <a:rPr lang="en-US" baseline="0" dirty="0" smtClean="0">
                <a:latin typeface="Arial" pitchFamily="34" charset="0"/>
                <a:cs typeface="Arial" pitchFamily="34" charset="0"/>
              </a:rPr>
              <a:t>Third, communications. One or two members can be designated to establish a relationship and to serve as the Al-Anon contacts to the facility staff. These Al-Anon volunteers should be comfortable with providing their full names, telephone numbers, and e-mail addresses to the staff at the facility. Members can review the ‘Anonymity and Professionals’ in the “Policy Digest” section of the </a:t>
            </a:r>
            <a:r>
              <a:rPr lang="en-US" i="1" baseline="0" dirty="0" smtClean="0">
                <a:latin typeface="Arial" pitchFamily="34" charset="0"/>
                <a:cs typeface="Arial" pitchFamily="34" charset="0"/>
              </a:rPr>
              <a:t>Al-Anon/Alateen Service Manual</a:t>
            </a:r>
            <a:r>
              <a:rPr lang="en-US" i="0" baseline="0" dirty="0" smtClean="0">
                <a:latin typeface="Arial" pitchFamily="34" charset="0"/>
                <a:cs typeface="Arial" pitchFamily="34" charset="0"/>
              </a:rPr>
              <a:t>.</a:t>
            </a:r>
          </a:p>
          <a:p>
            <a:pPr marL="0" indent="-228600">
              <a:buFont typeface="Arial" pitchFamily="34" charset="0"/>
              <a:buNone/>
            </a:pPr>
            <a:endParaRPr lang="en-US" i="0" baseline="0" dirty="0" smtClean="0">
              <a:latin typeface="Arial" pitchFamily="34" charset="0"/>
              <a:cs typeface="Arial" pitchFamily="34" charset="0"/>
            </a:endParaRPr>
          </a:p>
          <a:p>
            <a:pPr marL="0" indent="-228600">
              <a:buFont typeface="Arial" pitchFamily="34" charset="0"/>
              <a:buNone/>
            </a:pPr>
            <a:r>
              <a:rPr lang="en-US" i="0" baseline="0" dirty="0" smtClean="0">
                <a:latin typeface="Arial" pitchFamily="34" charset="0"/>
                <a:cs typeface="Arial" pitchFamily="34" charset="0"/>
              </a:rPr>
              <a:t>Fourth, f</a:t>
            </a:r>
            <a:r>
              <a:rPr lang="en-US" baseline="0" dirty="0" smtClean="0">
                <a:latin typeface="Arial" pitchFamily="34" charset="0"/>
                <a:cs typeface="Arial" pitchFamily="34" charset="0"/>
              </a:rPr>
              <a:t>inancial resources. It is necessary to have sufficient funding available for literature, meeting schedules, and supplies. It might be necessary to ask the groups for donations or to have special fund raising projects. </a:t>
            </a:r>
          </a:p>
          <a:p>
            <a:pPr marL="0" indent="-228600">
              <a:buFont typeface="Arial" pitchFamily="34" charset="0"/>
              <a:buNone/>
            </a:pPr>
            <a:endParaRPr lang="en-US" baseline="0" dirty="0" smtClean="0">
              <a:latin typeface="Arial" pitchFamily="34" charset="0"/>
              <a:cs typeface="Arial" pitchFamily="34" charset="0"/>
            </a:endParaRPr>
          </a:p>
          <a:p>
            <a:pPr marL="0" indent="-228600">
              <a:buFont typeface="Arial" pitchFamily="34" charset="0"/>
              <a:buNone/>
            </a:pPr>
            <a:r>
              <a:rPr lang="en-US" b="1" baseline="0" dirty="0" smtClean="0">
                <a:latin typeface="Arial" pitchFamily="34" charset="0"/>
                <a:cs typeface="Arial" pitchFamily="34" charset="0"/>
              </a:rPr>
              <a:t>(</a:t>
            </a:r>
            <a:r>
              <a:rPr lang="en-US" b="1" i="1" baseline="0" dirty="0" smtClean="0">
                <a:latin typeface="Arial" pitchFamily="34" charset="0"/>
                <a:cs typeface="Arial" pitchFamily="34" charset="0"/>
              </a:rPr>
              <a:t>Click) </a:t>
            </a:r>
            <a:endParaRPr lang="en-US" b="1" i="1"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DC366116-B631-404D-95AC-59A94CD0C1C4}"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latin typeface="Arial" pitchFamily="34" charset="0"/>
                <a:cs typeface="Arial" pitchFamily="34" charset="0"/>
              </a:rPr>
              <a:t>The local Public Outreach Committee usually decides whether or not to proceed with outreach activities at a treatment facility.</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latin typeface="Arial" pitchFamily="34" charset="0"/>
                <a:cs typeface="Arial" pitchFamily="34" charset="0"/>
              </a:rPr>
              <a:t>The local Public Outreach Committee may need to request more resources, such as literature or volunteers, from the leadership of local service arms, for example district officers, or Al-Anon Information Service Board.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baseline="0" dirty="0" smtClean="0">
              <a:solidFill>
                <a:schemeClr val="accent2"/>
              </a:solidFill>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latin typeface="Arial" pitchFamily="34" charset="0"/>
                <a:cs typeface="Arial" pitchFamily="34" charset="0"/>
              </a:rPr>
              <a:t>If the project is feasible, it is important to contact the facility staff member to confirm what Al-Anon can do and our timeframe for implementation of our activities.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latin typeface="Arial" pitchFamily="34" charset="0"/>
                <a:cs typeface="Arial" pitchFamily="34" charset="0"/>
              </a:rPr>
              <a:t>If the project is not feasible or if more time is needed to prepare for the project, it is important to notify the </a:t>
            </a:r>
            <a:r>
              <a:rPr lang="en-US" dirty="0" smtClean="0">
                <a:latin typeface="Arial" pitchFamily="34" charset="0"/>
                <a:cs typeface="Arial" pitchFamily="34" charset="0"/>
              </a:rPr>
              <a:t> </a:t>
            </a:r>
            <a:r>
              <a:rPr lang="en-US" dirty="0" smtClean="0">
                <a:latin typeface="Arial" pitchFamily="34" charset="0"/>
                <a:cs typeface="Arial" pitchFamily="34" charset="0"/>
              </a:rPr>
              <a:t>treatment center. </a:t>
            </a:r>
            <a:r>
              <a:rPr lang="en-US" baseline="0" dirty="0" smtClean="0">
                <a:latin typeface="Arial" pitchFamily="34" charset="0"/>
                <a:cs typeface="Arial" pitchFamily="34" charset="0"/>
              </a:rPr>
              <a:t>  </a:t>
            </a:r>
            <a:endParaRPr lang="en-US" baseline="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i="1" baseline="0" dirty="0" smtClean="0">
                <a:latin typeface="Arial" pitchFamily="34" charset="0"/>
                <a:cs typeface="Arial" pitchFamily="34" charset="0"/>
              </a:rPr>
              <a:t>(Click)</a:t>
            </a:r>
            <a:endParaRPr lang="en-US" b="1" i="1"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DC366116-B631-404D-95AC-59A94CD0C1C4}"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baseline="0" dirty="0" smtClean="0">
                <a:latin typeface="Arial" pitchFamily="34" charset="0"/>
                <a:cs typeface="Arial" pitchFamily="34" charset="0"/>
              </a:rPr>
              <a:t>Note to Presenter: Read title/topic to the audience.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latin typeface="Arial" pitchFamily="34" charset="0"/>
                <a:cs typeface="Arial" pitchFamily="34" charset="0"/>
              </a:rPr>
              <a:t>If the local Public Outreach Committee concludes in the “assessment phase” that a particular project is feasible, then it is time to move on to the second stage of the project management process:  planning.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i="1" baseline="0" dirty="0" smtClean="0">
                <a:latin typeface="Arial" pitchFamily="34" charset="0"/>
                <a:cs typeface="Arial" pitchFamily="34" charset="0"/>
              </a:rPr>
              <a:t>(Click)</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DC366116-B631-404D-95AC-59A94CD0C1C4}"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baseline="0" dirty="0" smtClean="0">
                <a:latin typeface="Arial" pitchFamily="34" charset="0"/>
                <a:cs typeface="Arial" pitchFamily="34" charset="0"/>
              </a:rPr>
              <a:t>The Public Outreach Committee or its Treatment Facility Outreach Sub-committee should appoint a member to serve as the Coordinator of the project.   </a:t>
            </a:r>
          </a:p>
          <a:p>
            <a:endParaRPr lang="en-US" sz="1200" b="0" baseline="0" dirty="0" smtClean="0">
              <a:latin typeface="Arial" pitchFamily="34" charset="0"/>
              <a:cs typeface="Arial" pitchFamily="34" charset="0"/>
            </a:endParaRPr>
          </a:p>
          <a:p>
            <a:r>
              <a:rPr lang="en-US" sz="1200" b="0" dirty="0" smtClean="0">
                <a:latin typeface="Arial" pitchFamily="34" charset="0"/>
                <a:cs typeface="Arial" pitchFamily="34" charset="0"/>
              </a:rPr>
              <a:t>The</a:t>
            </a:r>
            <a:r>
              <a:rPr lang="en-US" sz="1200" b="0" baseline="0" dirty="0" smtClean="0">
                <a:latin typeface="Arial" pitchFamily="34" charset="0"/>
                <a:cs typeface="Arial" pitchFamily="34" charset="0"/>
              </a:rPr>
              <a:t> Coordinator’s primary role is to ask other local Al-Anon members to volunteer to participate in this outreach project at the </a:t>
            </a:r>
            <a:r>
              <a:rPr lang="en-US" dirty="0" smtClean="0">
                <a:latin typeface="Arial" pitchFamily="34" charset="0"/>
                <a:cs typeface="Arial" pitchFamily="34" charset="0"/>
              </a:rPr>
              <a:t>treatment center. </a:t>
            </a:r>
            <a:endParaRPr lang="en-US" sz="1200" b="0" baseline="0" dirty="0" smtClean="0">
              <a:latin typeface="Arial" pitchFamily="34" charset="0"/>
              <a:cs typeface="Arial" pitchFamily="34" charset="0"/>
            </a:endParaRPr>
          </a:p>
          <a:p>
            <a:endParaRPr lang="en-US" sz="1200" b="0" baseline="0" dirty="0" smtClean="0">
              <a:latin typeface="Arial" pitchFamily="34" charset="0"/>
              <a:cs typeface="Arial" pitchFamily="34" charset="0"/>
            </a:endParaRPr>
          </a:p>
          <a:p>
            <a:r>
              <a:rPr lang="en-US" sz="1200" b="0" baseline="0" dirty="0" smtClean="0">
                <a:latin typeface="Arial" pitchFamily="34" charset="0"/>
                <a:cs typeface="Arial" pitchFamily="34" charset="0"/>
              </a:rPr>
              <a:t>The Coordinator should discuss with the local Public Outreach Committee which type of projects are feasible, and what basic resources are available.</a:t>
            </a:r>
          </a:p>
          <a:p>
            <a:endParaRPr lang="en-US" sz="1200" b="0" baseline="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Arial" pitchFamily="34" charset="0"/>
                <a:cs typeface="Arial" pitchFamily="34" charset="0"/>
              </a:rPr>
              <a:t>It’s important to know if there are members or groups meeting near the </a:t>
            </a:r>
            <a:r>
              <a:rPr lang="en-US" sz="1200" baseline="0" dirty="0" smtClean="0">
                <a:latin typeface="Arial" pitchFamily="34" charset="0"/>
                <a:cs typeface="Arial" pitchFamily="34" charset="0"/>
              </a:rPr>
              <a:t>treatment</a:t>
            </a:r>
            <a:r>
              <a:rPr lang="en-US" sz="1200" dirty="0" smtClean="0">
                <a:latin typeface="Arial" pitchFamily="34" charset="0"/>
                <a:cs typeface="Arial" pitchFamily="34" charset="0"/>
              </a:rPr>
              <a:t> </a:t>
            </a:r>
            <a:r>
              <a:rPr lang="en-US" dirty="0" smtClean="0">
                <a:latin typeface="Arial" pitchFamily="34" charset="0"/>
                <a:cs typeface="Arial" pitchFamily="34" charset="0"/>
              </a:rPr>
              <a:t>center. </a:t>
            </a:r>
            <a:r>
              <a:rPr lang="en-US" sz="1200" baseline="0" dirty="0" smtClean="0">
                <a:latin typeface="Arial" pitchFamily="34" charset="0"/>
                <a:cs typeface="Arial" pitchFamily="34" charset="0"/>
              </a:rPr>
              <a:t> </a:t>
            </a:r>
            <a:r>
              <a:rPr lang="en-US" sz="1200" baseline="0" dirty="0" smtClean="0">
                <a:latin typeface="Arial" pitchFamily="34" charset="0"/>
                <a:cs typeface="Arial" pitchFamily="34" charset="0"/>
              </a:rPr>
              <a:t>Not only will this help identify members willing to participate, but the Committee can also determine whether those members have the experience or knowledge </a:t>
            </a:r>
            <a:r>
              <a:rPr lang="en-US" sz="1200" baseline="0" dirty="0" smtClean="0">
                <a:latin typeface="Arial" pitchFamily="34" charset="0"/>
                <a:cs typeface="Arial" pitchFamily="34" charset="0"/>
              </a:rPr>
              <a:t>necessary</a:t>
            </a:r>
            <a:r>
              <a:rPr lang="en-US" sz="1200" dirty="0" smtClean="0">
                <a:latin typeface="Arial" pitchFamily="34" charset="0"/>
                <a:cs typeface="Arial" pitchFamily="34" charset="0"/>
              </a:rPr>
              <a:t> </a:t>
            </a:r>
            <a:r>
              <a:rPr lang="en-US" sz="1200" baseline="0" dirty="0" smtClean="0">
                <a:latin typeface="Arial" pitchFamily="34" charset="0"/>
                <a:cs typeface="Arial" pitchFamily="34" charset="0"/>
              </a:rPr>
              <a:t>to </a:t>
            </a:r>
            <a:r>
              <a:rPr lang="en-US" sz="1200" baseline="0" dirty="0" smtClean="0">
                <a:latin typeface="Arial" pitchFamily="34" charset="0"/>
                <a:cs typeface="Arial" pitchFamily="34" charset="0"/>
              </a:rPr>
              <a:t>meet the facility's needs.</a:t>
            </a:r>
          </a:p>
          <a:p>
            <a:endParaRPr lang="en-US" sz="1200" b="0" baseline="0" dirty="0" smtClean="0">
              <a:latin typeface="Arial" pitchFamily="34" charset="0"/>
              <a:cs typeface="Arial" pitchFamily="34" charset="0"/>
            </a:endParaRPr>
          </a:p>
          <a:p>
            <a:pPr>
              <a:buFont typeface="Arial" pitchFamily="34" charset="0"/>
              <a:buNone/>
            </a:pPr>
            <a:endParaRPr lang="en-US" sz="1200" b="0" i="1"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b="1" i="1" dirty="0" smtClean="0">
                <a:latin typeface="Arial" pitchFamily="34" charset="0"/>
                <a:cs typeface="Arial" pitchFamily="34" charset="0"/>
              </a:rPr>
              <a:t>(Click)</a:t>
            </a:r>
          </a:p>
          <a:p>
            <a:pPr>
              <a:buFont typeface="Arial" pitchFamily="34" charset="0"/>
              <a:buNone/>
            </a:pPr>
            <a:endParaRPr lang="en-US" sz="1200" b="0" dirty="0" smtClean="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A3316011-B8E2-481C-89FA-4F5DFA0F9565}"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E9F14C2-65AF-4E1C-981E-97D2E685B2F3}" type="datetime1">
              <a:rPr lang="en-US" smtClean="0"/>
              <a:pPr/>
              <a:t>4/9/2014</a:t>
            </a:fld>
            <a:endParaRPr lang="en-US" dirty="0"/>
          </a:p>
        </p:txBody>
      </p:sp>
      <p:sp>
        <p:nvSpPr>
          <p:cNvPr id="17" name="Footer Placeholder 16"/>
          <p:cNvSpPr>
            <a:spLocks noGrp="1"/>
          </p:cNvSpPr>
          <p:nvPr>
            <p:ph type="ftr" sz="quarter" idx="11"/>
          </p:nvPr>
        </p:nvSpPr>
        <p:spPr/>
        <p:txBody>
          <a:bodyPr/>
          <a:lstStyle/>
          <a:p>
            <a:r>
              <a:rPr kumimoji="0" lang="en-US" dirty="0" smtClean="0"/>
              <a:t>Al-Anon Family Group Headquarters, Inc.</a:t>
            </a:r>
            <a:endParaRPr kumimoji="0"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F42FDE4-A7DD-41A7-A0A6-9B649FB43336}" type="slidenum">
              <a:rPr kumimoji="0" lang="en-US" smtClean="0"/>
              <a:pPr/>
              <a:t>‹#›</a:t>
            </a:fld>
            <a:endParaRPr kumimoji="0" lang="en-US" sz="1400" dirty="0">
              <a:solidFill>
                <a:srgbClr val="FFFFFF"/>
              </a:solidFill>
            </a:endParaRP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9EBFC6-10BA-4B01-94DC-EBAD475E84F7}" type="datetime1">
              <a:rPr lang="en-US" smtClean="0"/>
              <a:pPr/>
              <a:t>4/9/2014</a:t>
            </a:fld>
            <a:endParaRPr lang="en-US" dirty="0"/>
          </a:p>
        </p:txBody>
      </p:sp>
      <p:sp>
        <p:nvSpPr>
          <p:cNvPr id="5" name="Footer Placeholder 4"/>
          <p:cNvSpPr>
            <a:spLocks noGrp="1"/>
          </p:cNvSpPr>
          <p:nvPr>
            <p:ph type="ftr" sz="quarter" idx="11"/>
          </p:nvPr>
        </p:nvSpPr>
        <p:spPr/>
        <p:txBody>
          <a:bodyPr/>
          <a:lstStyle/>
          <a:p>
            <a:r>
              <a:rPr kumimoji="0" lang="en-US" dirty="0" smtClean="0"/>
              <a:t>Al-Anon Family Group Headquarters, Inc.</a:t>
            </a:r>
            <a:endParaRPr kumimoji="0" lang="en-US" dirty="0"/>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9E8C22-54DA-409C-8B1D-70F6336689B2}" type="datetime1">
              <a:rPr lang="en-US" smtClean="0"/>
              <a:pPr/>
              <a:t>4/9/2014</a:t>
            </a:fld>
            <a:endParaRPr lang="en-US" dirty="0"/>
          </a:p>
        </p:txBody>
      </p:sp>
      <p:sp>
        <p:nvSpPr>
          <p:cNvPr id="5" name="Footer Placeholder 4"/>
          <p:cNvSpPr>
            <a:spLocks noGrp="1"/>
          </p:cNvSpPr>
          <p:nvPr>
            <p:ph type="ftr" sz="quarter" idx="11"/>
          </p:nvPr>
        </p:nvSpPr>
        <p:spPr/>
        <p:txBody>
          <a:bodyPr/>
          <a:lstStyle/>
          <a:p>
            <a:r>
              <a:rPr kumimoji="0" lang="en-US" dirty="0" smtClean="0"/>
              <a:t>Al-Anon Family Group Headquarters, Inc.</a:t>
            </a:r>
            <a:endParaRPr kumimoji="0" lang="en-US" dirty="0"/>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6BC59D4-1A02-4E39-B594-10F365F6135D}" type="datetime1">
              <a:rPr lang="en-US" smtClean="0"/>
              <a:pPr/>
              <a:t>4/9/2014</a:t>
            </a:fld>
            <a:endParaRPr lang="en-US" dirty="0"/>
          </a:p>
        </p:txBody>
      </p:sp>
      <p:sp>
        <p:nvSpPr>
          <p:cNvPr id="5" name="Footer Placeholder 4"/>
          <p:cNvSpPr>
            <a:spLocks noGrp="1"/>
          </p:cNvSpPr>
          <p:nvPr>
            <p:ph type="ftr" sz="quarter" idx="11"/>
          </p:nvPr>
        </p:nvSpPr>
        <p:spPr/>
        <p:txBody>
          <a:bodyPr/>
          <a:lstStyle/>
          <a:p>
            <a:r>
              <a:rPr kumimoji="0" lang="en-US" dirty="0" smtClean="0"/>
              <a:t>Al-Anon Family Group Headquarters, Inc.</a:t>
            </a:r>
            <a:endParaRPr kumimoji="0" lang="en-US" dirty="0"/>
          </a:p>
        </p:txBody>
      </p:sp>
      <p:sp>
        <p:nvSpPr>
          <p:cNvPr id="6" name="Slide Number Placeholder 5"/>
          <p:cNvSpPr>
            <a:spLocks noGrp="1"/>
          </p:cNvSpPr>
          <p:nvPr>
            <p:ph type="sldNum" sz="quarter" idx="12"/>
          </p:nvPr>
        </p:nvSpPr>
        <p:spPr/>
        <p:txBody>
          <a:bodyPr/>
          <a:lstStyle/>
          <a:p>
            <a:fld id="{6F42FDE4-A7DD-41A7-A0A6-9B649FB43336}" type="slidenum">
              <a:rPr kumimoji="0" lang="en-US" smtClean="0"/>
              <a:pPr/>
              <a:t>‹#›</a:t>
            </a:fld>
            <a:endParaRPr kumimoji="0"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CD0CD77-849D-42C6-BA77-73FDBDBF211D}" type="datetime1">
              <a:rPr lang="en-US" smtClean="0"/>
              <a:pPr/>
              <a:t>4/9/2014</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r>
              <a:rPr kumimoji="0" lang="en-US" dirty="0" smtClean="0"/>
              <a:t>Al-Anon Family Group Headquarters, Inc.</a:t>
            </a:r>
            <a:endParaRPr kumimoji="0"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6F42FDE4-A7DD-41A7-A0A6-9B649FB43336}" type="slidenum">
              <a:rPr kumimoji="0" lang="en-US" smtClean="0"/>
              <a:pPr/>
              <a:t>‹#›</a:t>
            </a:fld>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72A3BA0-20CD-4103-AA88-BFBD0C75C502}" type="datetime1">
              <a:rPr lang="en-US" smtClean="0"/>
              <a:pPr/>
              <a:t>4/9/2014</a:t>
            </a:fld>
            <a:endParaRPr lang="en-US" dirty="0"/>
          </a:p>
        </p:txBody>
      </p:sp>
      <p:sp>
        <p:nvSpPr>
          <p:cNvPr id="6" name="Footer Placeholder 5"/>
          <p:cNvSpPr>
            <a:spLocks noGrp="1"/>
          </p:cNvSpPr>
          <p:nvPr>
            <p:ph type="ftr" sz="quarter" idx="11"/>
          </p:nvPr>
        </p:nvSpPr>
        <p:spPr/>
        <p:txBody>
          <a:bodyPr/>
          <a:lstStyle/>
          <a:p>
            <a:r>
              <a:rPr kumimoji="0" lang="en-US" dirty="0" smtClean="0"/>
              <a:t>Al-Anon Family Group Headquarters, Inc.</a:t>
            </a:r>
            <a:endParaRPr kumimoji="0" lang="en-US" dirty="0"/>
          </a:p>
        </p:txBody>
      </p:sp>
      <p:sp>
        <p:nvSpPr>
          <p:cNvPr id="7" name="Slide Number Placeholder 6"/>
          <p:cNvSpPr>
            <a:spLocks noGrp="1"/>
          </p:cNvSpPr>
          <p:nvPr>
            <p:ph type="sldNum" sz="quarter" idx="12"/>
          </p:nvPr>
        </p:nvSpPr>
        <p:spPr/>
        <p:txBody>
          <a:bodyPr/>
          <a:lstStyle/>
          <a:p>
            <a:fld id="{6F42FDE4-A7DD-41A7-A0A6-9B649FB43336}" type="slidenum">
              <a:rPr kumimoji="0" lang="en-US" smtClean="0"/>
              <a:pPr/>
              <a:t>‹#›</a:t>
            </a:fld>
            <a:endParaRPr kumimoji="0"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6AAF16F-40E9-4845-96FB-277EE2B64B8F}" type="datetime1">
              <a:rPr lang="en-US" smtClean="0"/>
              <a:pPr/>
              <a:t>4/9/2014</a:t>
            </a:fld>
            <a:endParaRPr lang="en-US" dirty="0"/>
          </a:p>
        </p:txBody>
      </p:sp>
      <p:sp>
        <p:nvSpPr>
          <p:cNvPr id="8" name="Footer Placeholder 7"/>
          <p:cNvSpPr>
            <a:spLocks noGrp="1"/>
          </p:cNvSpPr>
          <p:nvPr>
            <p:ph type="ftr" sz="quarter" idx="11"/>
          </p:nvPr>
        </p:nvSpPr>
        <p:spPr/>
        <p:txBody>
          <a:bodyPr/>
          <a:lstStyle/>
          <a:p>
            <a:r>
              <a:rPr kumimoji="0" lang="en-US" dirty="0" smtClean="0"/>
              <a:t>Al-Anon Family Group Headquarters, Inc.</a:t>
            </a:r>
            <a:endParaRPr kumimoji="0" lang="en-US" dirty="0"/>
          </a:p>
        </p:txBody>
      </p:sp>
      <p:sp>
        <p:nvSpPr>
          <p:cNvPr id="9" name="Slide Number Placeholder 8"/>
          <p:cNvSpPr>
            <a:spLocks noGrp="1"/>
          </p:cNvSpPr>
          <p:nvPr>
            <p:ph type="sldNum" sz="quarter" idx="12"/>
          </p:nvPr>
        </p:nvSpPr>
        <p:spPr/>
        <p:txBody>
          <a:bodyPr/>
          <a:lstStyle/>
          <a:p>
            <a:fld id="{6F42FDE4-A7DD-41A7-A0A6-9B649FB43336}" type="slidenum">
              <a:rPr kumimoji="0" lang="en-US" smtClean="0"/>
              <a:pPr/>
              <a:t>‹#›</a:t>
            </a:fld>
            <a:endParaRPr kumimoji="0"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74C83B8-E60B-45B6-99C6-B4D69E21A9F1}" type="datetime1">
              <a:rPr lang="en-US" smtClean="0"/>
              <a:pPr/>
              <a:t>4/9/2014</a:t>
            </a:fld>
            <a:endParaRPr lang="en-US" dirty="0"/>
          </a:p>
        </p:txBody>
      </p:sp>
      <p:sp>
        <p:nvSpPr>
          <p:cNvPr id="4" name="Footer Placeholder 3"/>
          <p:cNvSpPr>
            <a:spLocks noGrp="1"/>
          </p:cNvSpPr>
          <p:nvPr>
            <p:ph type="ftr" sz="quarter" idx="11"/>
          </p:nvPr>
        </p:nvSpPr>
        <p:spPr/>
        <p:txBody>
          <a:bodyPr/>
          <a:lstStyle/>
          <a:p>
            <a:r>
              <a:rPr kumimoji="0" lang="en-US" dirty="0" smtClean="0"/>
              <a:t>Al-Anon Family Group Headquarters, Inc.</a:t>
            </a:r>
            <a:endParaRPr kumimoji="0" lang="en-US" dirty="0"/>
          </a:p>
        </p:txBody>
      </p:sp>
      <p:sp>
        <p:nvSpPr>
          <p:cNvPr id="5" name="Slide Number Placeholder 4"/>
          <p:cNvSpPr>
            <a:spLocks noGrp="1"/>
          </p:cNvSpPr>
          <p:nvPr>
            <p:ph type="sldNum" sz="quarter" idx="12"/>
          </p:nvPr>
        </p:nvSpPr>
        <p:spPr/>
        <p:txBody>
          <a:bodyPr/>
          <a:lstStyle/>
          <a:p>
            <a:fld id="{6F42FDE4-A7DD-41A7-A0A6-9B649FB43336}" type="slidenum">
              <a:rPr kumimoji="0" lang="en-US" smtClean="0"/>
              <a:pPr/>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9E8B46-ED8C-4A94-9956-9C31E854AFCA}" type="datetime1">
              <a:rPr lang="en-US" smtClean="0"/>
              <a:pPr/>
              <a:t>4/9/2014</a:t>
            </a:fld>
            <a:endParaRPr lang="en-US" dirty="0"/>
          </a:p>
        </p:txBody>
      </p:sp>
      <p:sp>
        <p:nvSpPr>
          <p:cNvPr id="3" name="Footer Placeholder 2"/>
          <p:cNvSpPr>
            <a:spLocks noGrp="1"/>
          </p:cNvSpPr>
          <p:nvPr>
            <p:ph type="ftr" sz="quarter" idx="11"/>
          </p:nvPr>
        </p:nvSpPr>
        <p:spPr/>
        <p:txBody>
          <a:bodyPr/>
          <a:lstStyle/>
          <a:p>
            <a:r>
              <a:rPr kumimoji="0" lang="en-US" dirty="0" smtClean="0"/>
              <a:t>Al-Anon Family Group Headquarters, Inc.</a:t>
            </a:r>
            <a:endParaRPr kumimoji="0" lang="en-US" dirty="0"/>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3CFEDBB-6953-40F7-BF81-10A935860EE1}" type="datetime1">
              <a:rPr lang="en-US" smtClean="0"/>
              <a:pPr/>
              <a:t>4/9/2014</a:t>
            </a:fld>
            <a:endParaRPr lang="en-US" dirty="0"/>
          </a:p>
        </p:txBody>
      </p:sp>
      <p:sp>
        <p:nvSpPr>
          <p:cNvPr id="6" name="Footer Placeholder 5"/>
          <p:cNvSpPr>
            <a:spLocks noGrp="1"/>
          </p:cNvSpPr>
          <p:nvPr>
            <p:ph type="ftr" sz="quarter" idx="11"/>
          </p:nvPr>
        </p:nvSpPr>
        <p:spPr/>
        <p:txBody>
          <a:bodyPr/>
          <a:lstStyle/>
          <a:p>
            <a:r>
              <a:rPr kumimoji="0" lang="en-US" dirty="0" smtClean="0"/>
              <a:t>Al-Anon Family Group Headquarters, Inc.</a:t>
            </a:r>
            <a:endParaRPr kumimoji="0" lang="en-US" dirty="0"/>
          </a:p>
        </p:txBody>
      </p:sp>
      <p:sp>
        <p:nvSpPr>
          <p:cNvPr id="7" name="Slide Number Placeholder 6"/>
          <p:cNvSpPr>
            <a:spLocks noGrp="1"/>
          </p:cNvSpPr>
          <p:nvPr>
            <p:ph type="sldNum" sz="quarter" idx="12"/>
          </p:nvPr>
        </p:nvSpPr>
        <p:spPr/>
        <p:txBody>
          <a:bodyPr/>
          <a:lstStyle/>
          <a:p>
            <a:fld id="{6F42FDE4-A7DD-41A7-A0A6-9B649FB43336}" type="slidenum">
              <a:rPr kumimoji="0" lang="en-US" smtClean="0"/>
              <a:pPr/>
              <a:t>‹#›</a:t>
            </a:fld>
            <a:endParaRPr kumimoji="0"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1C9DC5D-6473-438D-8BF9-6971FA8122C7}" type="datetime1">
              <a:rPr lang="en-US" smtClean="0"/>
              <a:pPr/>
              <a:t>4/9/2014</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r>
              <a:rPr kumimoji="0" lang="en-US" dirty="0" smtClean="0"/>
              <a:t>Al-Anon Family Group Headquarters, Inc.</a:t>
            </a:r>
            <a:endParaRPr kumimoji="0" lang="en-US" dirty="0"/>
          </a:p>
        </p:txBody>
      </p:sp>
      <p:sp>
        <p:nvSpPr>
          <p:cNvPr id="7" name="Slide Number Placeholder 6"/>
          <p:cNvSpPr>
            <a:spLocks noGrp="1"/>
          </p:cNvSpPr>
          <p:nvPr>
            <p:ph type="sldNum" sz="quarter" idx="12"/>
          </p:nvPr>
        </p:nvSpPr>
        <p:spPr>
          <a:xfrm>
            <a:off x="146304" y="6208776"/>
            <a:ext cx="457200" cy="457200"/>
          </a:xfrm>
        </p:spPr>
        <p:txBody>
          <a:bodyPr/>
          <a:lstStyle/>
          <a:p>
            <a:fld id="{6F42FDE4-A7DD-41A7-A0A6-9B649FB43336}" type="slidenum">
              <a:rPr kumimoji="0" lang="en-US" smtClean="0"/>
              <a:pPr/>
              <a:t>‹#›</a:t>
            </a:fld>
            <a:endParaRPr kumimoji="0"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lgn="r" eaLnBrk="1" latinLnBrk="0" hangingPunct="1"/>
            <a:fld id="{E76C7D97-4A19-4032-9A55-DC5D6EFE9A57}" type="datetime1">
              <a:rPr lang="en-US" smtClean="0"/>
              <a:pPr algn="r" eaLnBrk="1" latinLnBrk="0" hangingPunct="1"/>
              <a:t>4/9/2014</a:t>
            </a:fld>
            <a:endParaRPr lang="en-US" sz="1400" dirty="0">
              <a:solidFill>
                <a:schemeClr val="tx2"/>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kumimoji="0" lang="en-US" sz="1400" dirty="0" smtClean="0">
                <a:solidFill>
                  <a:schemeClr val="tx2"/>
                </a:solidFill>
              </a:rPr>
              <a:t>Al-Anon Family Group Headquarters, Inc.</a:t>
            </a:r>
            <a:endParaRPr kumimoji="0" lang="en-US" sz="1400" dirty="0">
              <a:solidFill>
                <a:schemeClr val="tx2"/>
              </a:solidFill>
            </a:endParaRP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lgn="ctr" eaLnBrk="1" latinLnBrk="0" hangingPunct="1"/>
            <a:fld id="{6F42FDE4-A7DD-41A7-A0A6-9B649FB43336}" type="slidenum">
              <a:rPr kumimoji="0" lang="en-US" smtClean="0"/>
              <a:pPr algn="ctr" eaLnBrk="1" latinLnBrk="0" hangingPunct="1"/>
              <a:t>‹#›</a:t>
            </a:fld>
            <a:endParaRPr kumimoji="0" lang="en-US" sz="1400" dirty="0">
              <a:solidFill>
                <a:srgbClr val="FFFFFF"/>
              </a:solidFill>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0.xml"/><Relationship Id="rId1" Type="http://schemas.openxmlformats.org/officeDocument/2006/relationships/slideLayout" Target="../slideLayouts/slideLayout6.xml"/><Relationship Id="rId5" Type="http://schemas.openxmlformats.org/officeDocument/2006/relationships/image" Target="../media/image9.jpeg"/><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10.jpeg"/></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image" Target="../media/image1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0" y="3505200"/>
            <a:ext cx="9144000" cy="1905000"/>
          </a:xfrm>
        </p:spPr>
        <p:txBody>
          <a:bodyPr>
            <a:normAutofit fontScale="25000" lnSpcReduction="20000"/>
          </a:bodyPr>
          <a:lstStyle/>
          <a:p>
            <a:r>
              <a:rPr lang="en-US" sz="16000" b="1" dirty="0" smtClean="0">
                <a:solidFill>
                  <a:schemeClr val="accent2"/>
                </a:solidFill>
                <a:latin typeface="Arial Rounded MT Bold" pitchFamily="34" charset="0"/>
              </a:rPr>
              <a:t>Module Two</a:t>
            </a:r>
          </a:p>
          <a:p>
            <a:r>
              <a:rPr lang="en-US" sz="12300" b="1" dirty="0" smtClean="0">
                <a:solidFill>
                  <a:schemeClr val="accent1"/>
                </a:solidFill>
                <a:latin typeface="Arial Rounded MT Bold" pitchFamily="34" charset="0"/>
              </a:rPr>
              <a:t>Assessing opportunities and </a:t>
            </a:r>
          </a:p>
          <a:p>
            <a:r>
              <a:rPr lang="en-US" sz="12300" b="1" dirty="0" smtClean="0">
                <a:solidFill>
                  <a:schemeClr val="accent1"/>
                </a:solidFill>
                <a:latin typeface="Arial Rounded MT Bold" pitchFamily="34" charset="0"/>
              </a:rPr>
              <a:t>planning projects</a:t>
            </a:r>
          </a:p>
          <a:p>
            <a:r>
              <a:rPr lang="en-US" sz="5800" b="1" dirty="0" smtClean="0">
                <a:solidFill>
                  <a:schemeClr val="accent2"/>
                </a:solidFill>
                <a:latin typeface="Arial Rounded MT Bold" pitchFamily="34" charset="0"/>
              </a:rPr>
              <a:t>  </a:t>
            </a:r>
          </a:p>
          <a:p>
            <a:endParaRPr lang="en-US" sz="3300" b="1" dirty="0" smtClean="0">
              <a:latin typeface="Arial Rounded MT Bold" pitchFamily="34" charset="0"/>
            </a:endParaRPr>
          </a:p>
          <a:p>
            <a:endParaRPr lang="en-US" b="1" dirty="0" smtClean="0">
              <a:latin typeface="Arial Rounded MT Bold" pitchFamily="34" charset="0"/>
            </a:endParaRPr>
          </a:p>
        </p:txBody>
      </p:sp>
      <p:sp>
        <p:nvSpPr>
          <p:cNvPr id="6" name="Title 5"/>
          <p:cNvSpPr>
            <a:spLocks noGrp="1"/>
          </p:cNvSpPr>
          <p:nvPr>
            <p:ph type="ctrTitle"/>
          </p:nvPr>
        </p:nvSpPr>
        <p:spPr>
          <a:xfrm>
            <a:off x="0" y="1447800"/>
            <a:ext cx="9144000" cy="1524001"/>
          </a:xfrm>
        </p:spPr>
        <p:txBody>
          <a:bodyPr>
            <a:normAutofit fontScale="90000"/>
          </a:bodyPr>
          <a:lstStyle/>
          <a:p>
            <a:r>
              <a:rPr lang="en-US" sz="3600" dirty="0" smtClean="0">
                <a:latin typeface="Arial Rounded MT Bold" pitchFamily="34" charset="0"/>
              </a:rPr>
              <a:t/>
            </a:r>
            <a:br>
              <a:rPr lang="en-US" sz="3600" dirty="0" smtClean="0">
                <a:latin typeface="Arial Rounded MT Bold" pitchFamily="34" charset="0"/>
              </a:rPr>
            </a:br>
            <a:r>
              <a:rPr lang="en-US" sz="3100" b="1" dirty="0" smtClean="0">
                <a:latin typeface="Arial Rounded MT Bold" pitchFamily="34" charset="0"/>
              </a:rPr>
              <a:t>Al-Anon Outreach to Treatment  Facilities </a:t>
            </a:r>
            <a:br>
              <a:rPr lang="en-US" sz="3100" b="1" dirty="0" smtClean="0">
                <a:latin typeface="Arial Rounded MT Bold" pitchFamily="34" charset="0"/>
              </a:rPr>
            </a:br>
            <a:r>
              <a:rPr lang="en-US" sz="2700" dirty="0" smtClean="0">
                <a:latin typeface="Arial Rounded MT Bold" pitchFamily="34" charset="0"/>
              </a:rPr>
              <a:t>Building relationships between </a:t>
            </a:r>
            <a:br>
              <a:rPr lang="en-US" sz="2700" dirty="0" smtClean="0">
                <a:latin typeface="Arial Rounded MT Bold" pitchFamily="34" charset="0"/>
              </a:rPr>
            </a:br>
            <a:r>
              <a:rPr lang="en-US" sz="2700" dirty="0" smtClean="0">
                <a:latin typeface="Arial Rounded MT Bold" pitchFamily="34" charset="0"/>
              </a:rPr>
              <a:t>professionals and family members  </a:t>
            </a:r>
            <a:r>
              <a:rPr lang="en-US" sz="2200" b="1" dirty="0" smtClean="0">
                <a:latin typeface="Arial Rounded MT Bold" pitchFamily="34" charset="0"/>
              </a:rPr>
              <a:t/>
            </a:r>
            <a:br>
              <a:rPr lang="en-US" sz="2200" b="1" dirty="0" smtClean="0">
                <a:latin typeface="Arial Rounded MT Bold" pitchFamily="34" charset="0"/>
              </a:rPr>
            </a:br>
            <a:r>
              <a:rPr lang="en-US" sz="2200" dirty="0" smtClean="0">
                <a:latin typeface="Arial Rounded MT Bold" pitchFamily="34" charset="0"/>
              </a:rPr>
              <a:t/>
            </a:r>
            <a:br>
              <a:rPr lang="en-US" sz="2200" dirty="0" smtClean="0">
                <a:latin typeface="Arial Rounded MT Bold" pitchFamily="34" charset="0"/>
              </a:rPr>
            </a:br>
            <a:endParaRPr lang="en-US" sz="2200" dirty="0">
              <a:latin typeface="Arial Rounded MT Bold" pitchFamily="34" charset="0"/>
            </a:endParaRPr>
          </a:p>
        </p:txBody>
      </p:sp>
      <p:sp>
        <p:nvSpPr>
          <p:cNvPr id="8" name="Rectangle 7"/>
          <p:cNvSpPr/>
          <p:nvPr/>
        </p:nvSpPr>
        <p:spPr>
          <a:xfrm>
            <a:off x="609600" y="6248400"/>
            <a:ext cx="4876800" cy="338554"/>
          </a:xfrm>
          <a:prstGeom prst="rect">
            <a:avLst/>
          </a:prstGeom>
        </p:spPr>
        <p:txBody>
          <a:bodyPr wrap="square">
            <a:spAutoFit/>
          </a:bodyPr>
          <a:lstStyle/>
          <a:p>
            <a:r>
              <a:rPr lang="en-US" sz="1600" b="1" dirty="0" smtClean="0">
                <a:solidFill>
                  <a:schemeClr val="accent6"/>
                </a:solidFill>
                <a:latin typeface="Arial Rounded MT Bold" pitchFamily="34" charset="0"/>
              </a:rPr>
              <a:t>Al-Anon Family Group Headquarters, Inc</a:t>
            </a:r>
            <a:r>
              <a:rPr lang="en-US" sz="1600" dirty="0" smtClean="0">
                <a:solidFill>
                  <a:schemeClr val="accent6"/>
                </a:solidFill>
                <a:latin typeface="Arial Rounded MT Bold" pitchFamily="34" charset="0"/>
              </a:rPr>
              <a:t>. </a:t>
            </a:r>
          </a:p>
        </p:txBody>
      </p:sp>
      <p:pic>
        <p:nvPicPr>
          <p:cNvPr id="10" name="Picture 9" descr="Al-AnonLogo.jpg"/>
          <p:cNvPicPr>
            <a:picLocks noChangeAspect="1"/>
          </p:cNvPicPr>
          <p:nvPr/>
        </p:nvPicPr>
        <p:blipFill>
          <a:blip r:embed="rId3" cstate="print">
            <a:duotone>
              <a:prstClr val="black"/>
              <a:schemeClr val="accent1">
                <a:tint val="45000"/>
                <a:satMod val="400000"/>
              </a:schemeClr>
            </a:duotone>
          </a:blip>
          <a:srcRect/>
          <a:stretch>
            <a:fillRect/>
          </a:stretch>
        </p:blipFill>
        <p:spPr bwMode="auto">
          <a:xfrm>
            <a:off x="8229600" y="6172200"/>
            <a:ext cx="609600" cy="457200"/>
          </a:xfrm>
          <a:prstGeom prst="rect">
            <a:avLst/>
          </a:prstGeom>
          <a:solidFill>
            <a:srgbClr val="00B0F0"/>
          </a:solidFill>
          <a:ln w="9525">
            <a:noFill/>
            <a:miter lim="800000"/>
            <a:headEnd/>
            <a:tailEnd/>
          </a:ln>
        </p:spPr>
      </p:pic>
      <p:sp>
        <p:nvSpPr>
          <p:cNvPr id="9" name="Slide Number Placeholder 4"/>
          <p:cNvSpPr>
            <a:spLocks noGrp="1"/>
          </p:cNvSpPr>
          <p:nvPr>
            <p:ph type="sldNum" sz="quarter" idx="12"/>
          </p:nvPr>
        </p:nvSpPr>
        <p:spPr>
          <a:xfrm>
            <a:off x="146304" y="6210300"/>
            <a:ext cx="457200" cy="457200"/>
          </a:xfrm>
          <a:solidFill>
            <a:schemeClr val="accent1"/>
          </a:solidFill>
        </p:spPr>
        <p:txBody>
          <a:bodyPr/>
          <a:lstStyle/>
          <a:p>
            <a:fld id="{6F42FDE4-A7DD-41A7-A0A6-9B649FB43336}" type="slidenum">
              <a:rPr kumimoji="0" lang="en-US" smtClean="0"/>
              <a:pPr/>
              <a:t>1</a:t>
            </a:fld>
            <a:endParaRPr kumimoji="0"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0" y="152400"/>
            <a:ext cx="9144000" cy="1295400"/>
          </a:xfrm>
        </p:spPr>
        <p:txBody>
          <a:bodyPr>
            <a:noAutofit/>
          </a:bodyPr>
          <a:lstStyle/>
          <a:p>
            <a:pPr algn="ctr"/>
            <a:r>
              <a:rPr lang="en-US" b="1" dirty="0" smtClean="0">
                <a:solidFill>
                  <a:schemeClr val="accent1"/>
                </a:solidFill>
                <a:latin typeface="Arial Black" pitchFamily="34" charset="0"/>
                <a:cs typeface="Arial" pitchFamily="34" charset="0"/>
              </a:rPr>
              <a:t>Background information </a:t>
            </a:r>
            <a:br>
              <a:rPr lang="en-US" b="1" dirty="0" smtClean="0">
                <a:solidFill>
                  <a:schemeClr val="accent1"/>
                </a:solidFill>
                <a:latin typeface="Arial Black" pitchFamily="34" charset="0"/>
                <a:cs typeface="Arial" pitchFamily="34" charset="0"/>
              </a:rPr>
            </a:br>
            <a:r>
              <a:rPr lang="en-US" b="1" dirty="0" smtClean="0">
                <a:solidFill>
                  <a:schemeClr val="accent1"/>
                </a:solidFill>
                <a:latin typeface="Arial Black" pitchFamily="34" charset="0"/>
                <a:cs typeface="Arial" pitchFamily="34" charset="0"/>
              </a:rPr>
              <a:t>is important</a:t>
            </a:r>
            <a:endParaRPr lang="en-US" b="1" dirty="0">
              <a:solidFill>
                <a:schemeClr val="accent1"/>
              </a:solidFill>
              <a:latin typeface="Arial Black" pitchFamily="34" charset="0"/>
              <a:cs typeface="Arial" pitchFamily="34" charset="0"/>
            </a:endParaRPr>
          </a:p>
        </p:txBody>
      </p:sp>
      <p:sp>
        <p:nvSpPr>
          <p:cNvPr id="3" name="Footer Placeholder 2"/>
          <p:cNvSpPr>
            <a:spLocks noGrp="1"/>
          </p:cNvSpPr>
          <p:nvPr>
            <p:ph type="ftr" sz="quarter" idx="11"/>
          </p:nvPr>
        </p:nvSpPr>
        <p:spPr>
          <a:xfrm>
            <a:off x="914400" y="6172200"/>
            <a:ext cx="3962400" cy="685800"/>
          </a:xfrm>
        </p:spPr>
        <p:txBody>
          <a:bodyPr/>
          <a:lstStyle/>
          <a:p>
            <a:r>
              <a:rPr kumimoji="0" lang="en-US" b="1" dirty="0" smtClean="0">
                <a:solidFill>
                  <a:schemeClr val="accent6"/>
                </a:solidFill>
                <a:latin typeface="Arial Rounded MT Bold" pitchFamily="34" charset="0"/>
              </a:rPr>
              <a:t>Al-Anon Family Group Headquarters, Inc.</a:t>
            </a:r>
            <a:endParaRPr kumimoji="0" lang="en-US" b="1" dirty="0">
              <a:solidFill>
                <a:schemeClr val="accent6"/>
              </a:solidFill>
              <a:latin typeface="Arial Rounded MT Bold" pitchFamily="34" charset="0"/>
            </a:endParaRPr>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10</a:t>
            </a:fld>
            <a:endParaRPr kumimoji="0" lang="en-US" dirty="0"/>
          </a:p>
        </p:txBody>
      </p:sp>
      <p:sp>
        <p:nvSpPr>
          <p:cNvPr id="14" name="Text Placeholder 13"/>
          <p:cNvSpPr>
            <a:spLocks noGrp="1"/>
          </p:cNvSpPr>
          <p:nvPr>
            <p:ph sz="quarter" idx="4294967295"/>
          </p:nvPr>
        </p:nvSpPr>
        <p:spPr>
          <a:xfrm>
            <a:off x="0" y="1447800"/>
            <a:ext cx="3749675" cy="4572000"/>
          </a:xfrm>
        </p:spPr>
        <p:txBody>
          <a:bodyPr>
            <a:normAutofit/>
          </a:bodyPr>
          <a:lstStyle/>
          <a:p>
            <a:pPr>
              <a:buNone/>
            </a:pPr>
            <a:r>
              <a:rPr lang="en-US" sz="2400" dirty="0" smtClean="0">
                <a:latin typeface="Arial Rounded MT Bold" pitchFamily="34" charset="0"/>
              </a:rPr>
              <a:t> </a:t>
            </a:r>
          </a:p>
          <a:p>
            <a:pPr>
              <a:buBlip>
                <a:blip r:embed="rId3"/>
              </a:buBlip>
            </a:pPr>
            <a:endParaRPr lang="en-US" sz="2400" dirty="0" smtClean="0">
              <a:latin typeface="Arial Rounded MT Bold" pitchFamily="34" charset="0"/>
            </a:endParaRPr>
          </a:p>
          <a:p>
            <a:pPr>
              <a:buBlip>
                <a:blip r:embed="rId3"/>
              </a:buBlip>
            </a:pPr>
            <a:endParaRPr lang="en-US" sz="2400" dirty="0" smtClean="0">
              <a:latin typeface="Arial Rounded MT Bold" pitchFamily="34" charset="0"/>
            </a:endParaRPr>
          </a:p>
          <a:p>
            <a:pPr>
              <a:buBlip>
                <a:blip r:embed="rId3"/>
              </a:buBlip>
            </a:pPr>
            <a:endParaRPr lang="en-US" sz="2400" dirty="0" smtClean="0">
              <a:latin typeface="Arial Rounded MT Bold" pitchFamily="34" charset="0"/>
            </a:endParaRPr>
          </a:p>
          <a:p>
            <a:pPr>
              <a:buNone/>
            </a:pPr>
            <a:endParaRPr lang="en-US" sz="2400" dirty="0" smtClean="0">
              <a:solidFill>
                <a:schemeClr val="tx1"/>
              </a:solidFill>
              <a:latin typeface="Arial Rounded MT Bold" pitchFamily="34" charset="0"/>
            </a:endParaRPr>
          </a:p>
        </p:txBody>
      </p:sp>
      <p:pic>
        <p:nvPicPr>
          <p:cNvPr id="9" name="Picture 8" descr="Al-AnonLogo.jpg"/>
          <p:cNvPicPr>
            <a:picLocks noChangeAspect="1"/>
          </p:cNvPicPr>
          <p:nvPr/>
        </p:nvPicPr>
        <p:blipFill>
          <a:blip r:embed="rId4" cstate="print">
            <a:duotone>
              <a:prstClr val="black"/>
              <a:schemeClr val="accent1">
                <a:tint val="45000"/>
                <a:satMod val="400000"/>
              </a:schemeClr>
            </a:duotone>
          </a:blip>
          <a:srcRect/>
          <a:stretch>
            <a:fillRect/>
          </a:stretch>
        </p:blipFill>
        <p:spPr bwMode="auto">
          <a:xfrm>
            <a:off x="8229600" y="6172200"/>
            <a:ext cx="609600" cy="457200"/>
          </a:xfrm>
          <a:prstGeom prst="rect">
            <a:avLst/>
          </a:prstGeom>
          <a:noFill/>
          <a:ln w="9525">
            <a:noFill/>
            <a:miter lim="800000"/>
            <a:headEnd/>
            <a:tailEnd/>
          </a:ln>
        </p:spPr>
      </p:pic>
      <p:pic>
        <p:nvPicPr>
          <p:cNvPr id="8" name="Picture 7" descr="Meeting.JPG"/>
          <p:cNvPicPr>
            <a:picLocks noChangeAspect="1"/>
          </p:cNvPicPr>
          <p:nvPr/>
        </p:nvPicPr>
        <p:blipFill>
          <a:blip r:embed="rId5" cstate="print"/>
          <a:stretch>
            <a:fillRect/>
          </a:stretch>
        </p:blipFill>
        <p:spPr>
          <a:xfrm>
            <a:off x="852407" y="1676400"/>
            <a:ext cx="7439187" cy="4114800"/>
          </a:xfrm>
          <a:prstGeom prst="rect">
            <a:avLst/>
          </a:prstGeom>
          <a:ln w="19050">
            <a:solidFill>
              <a:schemeClr val="accent1"/>
            </a:solid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752600"/>
          </a:xfrm>
        </p:spPr>
        <p:txBody>
          <a:bodyPr>
            <a:noAutofit/>
          </a:bodyPr>
          <a:lstStyle/>
          <a:p>
            <a:pPr algn="ctr"/>
            <a:r>
              <a:rPr lang="en-US" b="1" dirty="0" smtClean="0">
                <a:solidFill>
                  <a:schemeClr val="accent1"/>
                </a:solidFill>
                <a:latin typeface="Arial Black" pitchFamily="34" charset="0"/>
              </a:rPr>
              <a:t/>
            </a:r>
            <a:br>
              <a:rPr lang="en-US" b="1" dirty="0" smtClean="0">
                <a:solidFill>
                  <a:schemeClr val="accent1"/>
                </a:solidFill>
                <a:latin typeface="Arial Black" pitchFamily="34" charset="0"/>
              </a:rPr>
            </a:br>
            <a:r>
              <a:rPr lang="en-US" b="1" dirty="0" smtClean="0">
                <a:solidFill>
                  <a:schemeClr val="accent1"/>
                </a:solidFill>
                <a:latin typeface="Arial Black" pitchFamily="34" charset="0"/>
              </a:rPr>
              <a:t> How to locate</a:t>
            </a:r>
            <a:br>
              <a:rPr lang="en-US" b="1" dirty="0" smtClean="0">
                <a:solidFill>
                  <a:schemeClr val="accent1"/>
                </a:solidFill>
                <a:latin typeface="Arial Black" pitchFamily="34" charset="0"/>
              </a:rPr>
            </a:br>
            <a:r>
              <a:rPr lang="en-US" b="1" dirty="0" smtClean="0">
                <a:solidFill>
                  <a:schemeClr val="accent1"/>
                </a:solidFill>
                <a:latin typeface="Arial Black" pitchFamily="34" charset="0"/>
              </a:rPr>
              <a:t>background information</a:t>
            </a:r>
            <a:endParaRPr lang="en-US" b="1" dirty="0">
              <a:solidFill>
                <a:schemeClr val="accent1"/>
              </a:solidFill>
              <a:latin typeface="Arial Black" pitchFamily="34" charset="0"/>
            </a:endParaRPr>
          </a:p>
        </p:txBody>
      </p:sp>
      <p:sp>
        <p:nvSpPr>
          <p:cNvPr id="3" name="Footer Placeholder 2"/>
          <p:cNvSpPr>
            <a:spLocks noGrp="1"/>
          </p:cNvSpPr>
          <p:nvPr>
            <p:ph type="ftr" sz="quarter" idx="11"/>
          </p:nvPr>
        </p:nvSpPr>
        <p:spPr>
          <a:xfrm>
            <a:off x="914400" y="6172200"/>
            <a:ext cx="3962400" cy="685800"/>
          </a:xfrm>
        </p:spPr>
        <p:txBody>
          <a:bodyPr/>
          <a:lstStyle/>
          <a:p>
            <a:r>
              <a:rPr kumimoji="0" lang="en-US" b="1" dirty="0" smtClean="0">
                <a:solidFill>
                  <a:schemeClr val="accent6"/>
                </a:solidFill>
                <a:latin typeface="Arial Rounded MT Bold" pitchFamily="34" charset="0"/>
              </a:rPr>
              <a:t>Al-Anon Family Group Headquarters, Inc.</a:t>
            </a:r>
            <a:endParaRPr kumimoji="0" lang="en-US" b="1" dirty="0">
              <a:solidFill>
                <a:schemeClr val="accent6"/>
              </a:solidFill>
              <a:latin typeface="Arial Rounded MT Bold" pitchFamily="34" charset="0"/>
            </a:endParaRPr>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11</a:t>
            </a:fld>
            <a:endParaRPr kumimoji="0" lang="en-US" dirty="0"/>
          </a:p>
        </p:txBody>
      </p:sp>
      <p:sp>
        <p:nvSpPr>
          <p:cNvPr id="14" name="Text Placeholder 13"/>
          <p:cNvSpPr>
            <a:spLocks noGrp="1"/>
          </p:cNvSpPr>
          <p:nvPr>
            <p:ph sz="quarter" idx="4294967295"/>
          </p:nvPr>
        </p:nvSpPr>
        <p:spPr>
          <a:xfrm>
            <a:off x="3886200" y="1752600"/>
            <a:ext cx="5257800" cy="3733800"/>
          </a:xfrm>
        </p:spPr>
        <p:txBody>
          <a:bodyPr>
            <a:normAutofit/>
          </a:bodyPr>
          <a:lstStyle/>
          <a:p>
            <a:pPr>
              <a:buNone/>
            </a:pPr>
            <a:endParaRPr lang="en-US" sz="2400" b="1" dirty="0" smtClean="0">
              <a:latin typeface="Arial" pitchFamily="34" charset="0"/>
              <a:cs typeface="Arial" pitchFamily="34" charset="0"/>
            </a:endParaRPr>
          </a:p>
          <a:p>
            <a:pPr>
              <a:buNone/>
            </a:pPr>
            <a:endParaRPr lang="en-US" sz="2400" b="1" dirty="0" smtClean="0">
              <a:latin typeface="Arial" pitchFamily="34" charset="0"/>
              <a:cs typeface="Arial" pitchFamily="34" charset="0"/>
            </a:endParaRPr>
          </a:p>
          <a:p>
            <a:pPr>
              <a:buNone/>
            </a:pPr>
            <a:endParaRPr lang="en-US" sz="2400" b="1" dirty="0" smtClean="0">
              <a:latin typeface="Arial" pitchFamily="34" charset="0"/>
              <a:cs typeface="Arial" pitchFamily="34" charset="0"/>
            </a:endParaRPr>
          </a:p>
          <a:p>
            <a:pPr>
              <a:buNone/>
            </a:pPr>
            <a:endParaRPr lang="en-US" sz="2400" b="1" dirty="0" smtClean="0">
              <a:latin typeface="Arial" pitchFamily="34" charset="0"/>
              <a:cs typeface="Arial" pitchFamily="34" charset="0"/>
            </a:endParaRPr>
          </a:p>
          <a:p>
            <a:pPr>
              <a:buNone/>
            </a:pPr>
            <a:endParaRPr lang="en-US" sz="2400" b="1" dirty="0" smtClean="0">
              <a:latin typeface="Arial" pitchFamily="34" charset="0"/>
              <a:cs typeface="Arial" pitchFamily="34" charset="0"/>
            </a:endParaRPr>
          </a:p>
          <a:p>
            <a:pPr>
              <a:buNone/>
            </a:pPr>
            <a:endParaRPr lang="en-US" sz="2400" b="1" dirty="0" smtClean="0">
              <a:latin typeface="Arial" pitchFamily="34" charset="0"/>
              <a:cs typeface="Arial" pitchFamily="34" charset="0"/>
            </a:endParaRPr>
          </a:p>
        </p:txBody>
      </p:sp>
      <p:sp>
        <p:nvSpPr>
          <p:cNvPr id="12" name="Rectangle 11"/>
          <p:cNvSpPr/>
          <p:nvPr/>
        </p:nvSpPr>
        <p:spPr>
          <a:xfrm>
            <a:off x="3581400" y="1600200"/>
            <a:ext cx="5638800" cy="4031873"/>
          </a:xfrm>
          <a:prstGeom prst="rect">
            <a:avLst/>
          </a:prstGeom>
        </p:spPr>
        <p:txBody>
          <a:bodyPr wrap="square">
            <a:spAutoFit/>
          </a:bodyPr>
          <a:lstStyle/>
          <a:p>
            <a:pPr>
              <a:buClr>
                <a:schemeClr val="accent2">
                  <a:lumMod val="60000"/>
                  <a:lumOff val="40000"/>
                </a:schemeClr>
              </a:buClr>
              <a:buSzPct val="100000"/>
            </a:pPr>
            <a:endParaRPr lang="en-US" sz="3200" b="1" dirty="0" smtClean="0">
              <a:solidFill>
                <a:schemeClr val="accent2"/>
              </a:solidFill>
              <a:latin typeface="Arial Rounded MT Bold"/>
              <a:cs typeface="Arial" pitchFamily="34" charset="0"/>
            </a:endParaRPr>
          </a:p>
          <a:p>
            <a:pPr indent="-411480">
              <a:buClr>
                <a:schemeClr val="accent2">
                  <a:lumMod val="60000"/>
                  <a:lumOff val="40000"/>
                </a:schemeClr>
              </a:buClr>
              <a:buSzPct val="150000"/>
              <a:buFont typeface="Arial" pitchFamily="34" charset="0"/>
              <a:buChar char="•"/>
            </a:pPr>
            <a:r>
              <a:rPr lang="en-US" sz="3200" b="1" dirty="0" smtClean="0">
                <a:solidFill>
                  <a:schemeClr val="accent2"/>
                </a:solidFill>
                <a:latin typeface="Arial Rounded MT Bold"/>
                <a:cs typeface="Arial" pitchFamily="34" charset="0"/>
              </a:rPr>
              <a:t> </a:t>
            </a:r>
            <a:r>
              <a:rPr lang="en-US" sz="3200" b="1" dirty="0" smtClean="0">
                <a:solidFill>
                  <a:schemeClr val="accent2"/>
                </a:solidFill>
                <a:latin typeface="Arial Rounded MT Bold" pitchFamily="34" charset="0"/>
                <a:cs typeface="Arial" pitchFamily="34" charset="0"/>
              </a:rPr>
              <a:t>Visit the facility’s Web</a:t>
            </a:r>
          </a:p>
          <a:p>
            <a:pPr indent="-411480">
              <a:buClr>
                <a:schemeClr val="accent2">
                  <a:lumMod val="60000"/>
                  <a:lumOff val="40000"/>
                </a:schemeClr>
              </a:buClr>
              <a:buSzPct val="150000"/>
            </a:pPr>
            <a:r>
              <a:rPr lang="en-US" sz="3200" b="1" dirty="0" smtClean="0">
                <a:solidFill>
                  <a:schemeClr val="accent2"/>
                </a:solidFill>
                <a:latin typeface="Arial Rounded MT Bold" pitchFamily="34" charset="0"/>
                <a:cs typeface="Arial" pitchFamily="34" charset="0"/>
              </a:rPr>
              <a:t>     site</a:t>
            </a:r>
          </a:p>
          <a:p>
            <a:pPr indent="-411480">
              <a:buClr>
                <a:schemeClr val="accent2">
                  <a:lumMod val="60000"/>
                  <a:lumOff val="40000"/>
                </a:schemeClr>
              </a:buClr>
              <a:buSzPct val="150000"/>
              <a:buFont typeface="Arial" pitchFamily="34" charset="0"/>
              <a:buChar char="•"/>
            </a:pPr>
            <a:r>
              <a:rPr lang="en-US" sz="3200" b="1" dirty="0" smtClean="0">
                <a:solidFill>
                  <a:schemeClr val="accent2"/>
                </a:solidFill>
                <a:latin typeface="Arial Rounded MT Bold" pitchFamily="34" charset="0"/>
                <a:cs typeface="Arial" pitchFamily="34" charset="0"/>
              </a:rPr>
              <a:t> Speak with Al-Anon or</a:t>
            </a:r>
          </a:p>
          <a:p>
            <a:pPr indent="-411480">
              <a:buClr>
                <a:schemeClr val="accent2">
                  <a:lumMod val="60000"/>
                  <a:lumOff val="40000"/>
                </a:schemeClr>
              </a:buClr>
              <a:buSzPct val="150000"/>
            </a:pPr>
            <a:r>
              <a:rPr lang="en-US" sz="3200" b="1" dirty="0" smtClean="0">
                <a:solidFill>
                  <a:schemeClr val="accent2"/>
                </a:solidFill>
                <a:latin typeface="Arial Rounded MT Bold" pitchFamily="34" charset="0"/>
                <a:cs typeface="Arial" pitchFamily="34" charset="0"/>
              </a:rPr>
              <a:t>     A.A. members who are </a:t>
            </a:r>
          </a:p>
          <a:p>
            <a:pPr indent="-411480">
              <a:buClr>
                <a:schemeClr val="accent2">
                  <a:lumMod val="60000"/>
                  <a:lumOff val="40000"/>
                </a:schemeClr>
              </a:buClr>
              <a:buSzPct val="150000"/>
            </a:pPr>
            <a:r>
              <a:rPr lang="en-US" sz="3200" b="1" dirty="0" smtClean="0">
                <a:solidFill>
                  <a:schemeClr val="accent2"/>
                </a:solidFill>
                <a:latin typeface="Arial Rounded MT Bold" pitchFamily="34" charset="0"/>
                <a:cs typeface="Arial" pitchFamily="34" charset="0"/>
              </a:rPr>
              <a:t>     familiar with the facility</a:t>
            </a:r>
          </a:p>
          <a:p>
            <a:pPr indent="-411480">
              <a:buClr>
                <a:schemeClr val="accent2">
                  <a:lumMod val="60000"/>
                  <a:lumOff val="40000"/>
                </a:schemeClr>
              </a:buClr>
              <a:buSzPct val="150000"/>
              <a:buFont typeface="Arial" pitchFamily="34" charset="0"/>
              <a:buChar char="•"/>
            </a:pPr>
            <a:r>
              <a:rPr lang="en-US" sz="3200" b="1" dirty="0" smtClean="0">
                <a:solidFill>
                  <a:schemeClr val="accent2"/>
                </a:solidFill>
                <a:latin typeface="Arial Rounded MT Bold" pitchFamily="34" charset="0"/>
                <a:cs typeface="Arial" pitchFamily="34" charset="0"/>
              </a:rPr>
              <a:t> Contact a local A.A.</a:t>
            </a:r>
          </a:p>
          <a:p>
            <a:pPr indent="-411480">
              <a:buClr>
                <a:schemeClr val="accent2">
                  <a:lumMod val="60000"/>
                  <a:lumOff val="40000"/>
                </a:schemeClr>
              </a:buClr>
              <a:buSzPct val="150000"/>
            </a:pPr>
            <a:r>
              <a:rPr lang="en-US" sz="3200" b="1" dirty="0" smtClean="0">
                <a:solidFill>
                  <a:schemeClr val="accent2"/>
                </a:solidFill>
                <a:latin typeface="Arial Rounded MT Bold" pitchFamily="34" charset="0"/>
                <a:cs typeface="Arial" pitchFamily="34" charset="0"/>
              </a:rPr>
              <a:t>     service arm</a:t>
            </a:r>
          </a:p>
        </p:txBody>
      </p:sp>
      <p:pic>
        <p:nvPicPr>
          <p:cNvPr id="9" name="Picture 8" descr="Al-AnonLogo.jpg"/>
          <p:cNvPicPr>
            <a:picLocks noChangeAspect="1"/>
          </p:cNvPicPr>
          <p:nvPr/>
        </p:nvPicPr>
        <p:blipFill>
          <a:blip r:embed="rId3" cstate="print">
            <a:duotone>
              <a:prstClr val="black"/>
              <a:schemeClr val="accent1">
                <a:tint val="45000"/>
                <a:satMod val="400000"/>
              </a:schemeClr>
            </a:duotone>
          </a:blip>
          <a:srcRect/>
          <a:stretch>
            <a:fillRect/>
          </a:stretch>
        </p:blipFill>
        <p:spPr bwMode="auto">
          <a:xfrm>
            <a:off x="8229600" y="6172200"/>
            <a:ext cx="609600" cy="457200"/>
          </a:xfrm>
          <a:prstGeom prst="rect">
            <a:avLst/>
          </a:prstGeom>
          <a:noFill/>
          <a:ln w="9525">
            <a:noFill/>
            <a:miter lim="800000"/>
            <a:headEnd/>
            <a:tailEnd/>
          </a:ln>
        </p:spPr>
      </p:pic>
      <p:pic>
        <p:nvPicPr>
          <p:cNvPr id="10" name="Picture 9" descr="research.JPG"/>
          <p:cNvPicPr>
            <a:picLocks noChangeAspect="1"/>
          </p:cNvPicPr>
          <p:nvPr/>
        </p:nvPicPr>
        <p:blipFill>
          <a:blip r:embed="rId4" cstate="print"/>
          <a:stretch>
            <a:fillRect/>
          </a:stretch>
        </p:blipFill>
        <p:spPr>
          <a:xfrm>
            <a:off x="304800" y="1676400"/>
            <a:ext cx="3121058" cy="4419600"/>
          </a:xfrm>
          <a:prstGeom prst="rect">
            <a:avLst/>
          </a:prstGeom>
          <a:ln w="19050">
            <a:solidFill>
              <a:schemeClr val="accent1"/>
            </a:solid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676400"/>
          </a:xfrm>
        </p:spPr>
        <p:txBody>
          <a:bodyPr>
            <a:noAutofit/>
          </a:bodyPr>
          <a:lstStyle/>
          <a:p>
            <a:pPr algn="ctr"/>
            <a:r>
              <a:rPr lang="en-US" dirty="0" smtClean="0">
                <a:latin typeface="Arial Black" pitchFamily="34" charset="0"/>
              </a:rPr>
              <a:t/>
            </a:r>
            <a:br>
              <a:rPr lang="en-US" dirty="0" smtClean="0">
                <a:latin typeface="Arial Black" pitchFamily="34" charset="0"/>
              </a:rPr>
            </a:br>
            <a:r>
              <a:rPr lang="en-US" dirty="0" smtClean="0">
                <a:latin typeface="Arial Black" pitchFamily="34" charset="0"/>
              </a:rPr>
              <a:t/>
            </a:r>
            <a:br>
              <a:rPr lang="en-US" dirty="0" smtClean="0">
                <a:latin typeface="Arial Black" pitchFamily="34" charset="0"/>
              </a:rPr>
            </a:br>
            <a:r>
              <a:rPr lang="en-US" dirty="0" smtClean="0">
                <a:latin typeface="Arial Black" pitchFamily="34" charset="0"/>
              </a:rPr>
              <a:t/>
            </a:r>
            <a:br>
              <a:rPr lang="en-US" dirty="0" smtClean="0">
                <a:latin typeface="Arial Black" pitchFamily="34" charset="0"/>
              </a:rPr>
            </a:br>
            <a:r>
              <a:rPr lang="en-US" dirty="0" smtClean="0">
                <a:latin typeface="Arial Black" pitchFamily="34" charset="0"/>
              </a:rPr>
              <a:t/>
            </a:r>
            <a:br>
              <a:rPr lang="en-US" dirty="0" smtClean="0">
                <a:latin typeface="Arial Black" pitchFamily="34" charset="0"/>
              </a:rPr>
            </a:br>
            <a:r>
              <a:rPr lang="en-US" dirty="0" smtClean="0">
                <a:latin typeface="Arial Black" pitchFamily="34" charset="0"/>
              </a:rPr>
              <a:t/>
            </a:r>
            <a:br>
              <a:rPr lang="en-US" dirty="0" smtClean="0">
                <a:latin typeface="Arial Black" pitchFamily="34" charset="0"/>
              </a:rPr>
            </a:br>
            <a:r>
              <a:rPr lang="en-US" dirty="0" smtClean="0">
                <a:latin typeface="Arial Black" pitchFamily="34" charset="0"/>
              </a:rPr>
              <a:t/>
            </a:r>
            <a:br>
              <a:rPr lang="en-US" dirty="0" smtClean="0">
                <a:latin typeface="Arial Black" pitchFamily="34" charset="0"/>
              </a:rPr>
            </a:br>
            <a:r>
              <a:rPr lang="en-US" b="1" dirty="0" smtClean="0">
                <a:solidFill>
                  <a:schemeClr val="accent1"/>
                </a:solidFill>
                <a:latin typeface="Arial Black" pitchFamily="34" charset="0"/>
              </a:rPr>
              <a:t>Target the message </a:t>
            </a:r>
            <a:br>
              <a:rPr lang="en-US" b="1" dirty="0" smtClean="0">
                <a:solidFill>
                  <a:schemeClr val="accent1"/>
                </a:solidFill>
                <a:latin typeface="Arial Black" pitchFamily="34" charset="0"/>
              </a:rPr>
            </a:br>
            <a:r>
              <a:rPr lang="en-US" b="1" dirty="0" smtClean="0">
                <a:solidFill>
                  <a:schemeClr val="accent1"/>
                </a:solidFill>
                <a:latin typeface="Arial Black" pitchFamily="34" charset="0"/>
              </a:rPr>
              <a:t>to the audience</a:t>
            </a:r>
            <a:endParaRPr lang="en-US" b="1" dirty="0">
              <a:solidFill>
                <a:schemeClr val="accent1"/>
              </a:solidFill>
              <a:latin typeface="Arial Black" pitchFamily="34" charset="0"/>
            </a:endParaRPr>
          </a:p>
        </p:txBody>
      </p:sp>
      <p:sp>
        <p:nvSpPr>
          <p:cNvPr id="13" name="Slide Number Placeholder 12"/>
          <p:cNvSpPr>
            <a:spLocks noGrp="1"/>
          </p:cNvSpPr>
          <p:nvPr>
            <p:ph type="sldNum" sz="quarter" idx="12"/>
          </p:nvPr>
        </p:nvSpPr>
        <p:spPr>
          <a:solidFill>
            <a:schemeClr val="accent1"/>
          </a:solidFill>
        </p:spPr>
        <p:txBody>
          <a:bodyPr/>
          <a:lstStyle/>
          <a:p>
            <a:fld id="{6F42FDE4-A7DD-41A7-A0A6-9B649FB43336}" type="slidenum">
              <a:rPr lang="en-US" smtClean="0"/>
              <a:pPr/>
              <a:t>12</a:t>
            </a:fld>
            <a:endParaRPr lang="en-US" dirty="0"/>
          </a:p>
        </p:txBody>
      </p:sp>
      <p:sp>
        <p:nvSpPr>
          <p:cNvPr id="10" name="Content Placeholder 9"/>
          <p:cNvSpPr>
            <a:spLocks noGrp="1"/>
          </p:cNvSpPr>
          <p:nvPr>
            <p:ph sz="quarter" idx="2"/>
          </p:nvPr>
        </p:nvSpPr>
        <p:spPr>
          <a:xfrm>
            <a:off x="4419600" y="1600200"/>
            <a:ext cx="4263390" cy="3962400"/>
          </a:xfrm>
        </p:spPr>
        <p:txBody>
          <a:bodyPr>
            <a:normAutofit/>
          </a:bodyPr>
          <a:lstStyle/>
          <a:p>
            <a:pPr>
              <a:buNone/>
            </a:pPr>
            <a:endParaRPr lang="en-US" sz="3200" b="1" dirty="0" smtClean="0">
              <a:solidFill>
                <a:schemeClr val="accent5"/>
              </a:solidFill>
              <a:latin typeface="Arial" pitchFamily="34" charset="0"/>
              <a:cs typeface="Arial" pitchFamily="34" charset="0"/>
            </a:endParaRPr>
          </a:p>
          <a:p>
            <a:pPr indent="-411480"/>
            <a:r>
              <a:rPr lang="en-US" sz="2800" b="1" dirty="0" smtClean="0">
                <a:solidFill>
                  <a:schemeClr val="accent2"/>
                </a:solidFill>
                <a:latin typeface="Arial Rounded MT Bold" pitchFamily="34" charset="0"/>
                <a:cs typeface="Arial" pitchFamily="34" charset="0"/>
              </a:rPr>
              <a:t>Professionals/staff</a:t>
            </a:r>
          </a:p>
          <a:p>
            <a:pPr indent="-411480"/>
            <a:r>
              <a:rPr lang="en-US" sz="2800" b="1" dirty="0" smtClean="0">
                <a:solidFill>
                  <a:schemeClr val="accent2"/>
                </a:solidFill>
                <a:latin typeface="Arial Rounded MT Bold" pitchFamily="34" charset="0"/>
                <a:cs typeface="Arial" pitchFamily="34" charset="0"/>
              </a:rPr>
              <a:t>Alcoholics receiving</a:t>
            </a:r>
          </a:p>
          <a:p>
            <a:pPr indent="-411480">
              <a:buNone/>
            </a:pPr>
            <a:r>
              <a:rPr lang="en-US" sz="2800" b="1" dirty="0" smtClean="0">
                <a:solidFill>
                  <a:schemeClr val="accent2"/>
                </a:solidFill>
                <a:latin typeface="Arial Rounded MT Bold" pitchFamily="34" charset="0"/>
                <a:cs typeface="Arial" pitchFamily="34" charset="0"/>
              </a:rPr>
              <a:t>    services from the</a:t>
            </a:r>
          </a:p>
          <a:p>
            <a:pPr indent="-411480">
              <a:buNone/>
            </a:pPr>
            <a:r>
              <a:rPr lang="en-US" sz="2800" b="1" dirty="0" smtClean="0">
                <a:solidFill>
                  <a:schemeClr val="accent2"/>
                </a:solidFill>
                <a:latin typeface="Arial Rounded MT Bold" pitchFamily="34" charset="0"/>
                <a:cs typeface="Arial" pitchFamily="34" charset="0"/>
              </a:rPr>
              <a:t>    facility</a:t>
            </a:r>
          </a:p>
          <a:p>
            <a:pPr indent="-411480"/>
            <a:r>
              <a:rPr lang="en-US" sz="2800" b="1" dirty="0" smtClean="0">
                <a:solidFill>
                  <a:schemeClr val="accent2"/>
                </a:solidFill>
                <a:latin typeface="Arial Rounded MT Bold" pitchFamily="34" charset="0"/>
                <a:cs typeface="Arial" pitchFamily="34" charset="0"/>
              </a:rPr>
              <a:t>Family members</a:t>
            </a:r>
          </a:p>
          <a:p>
            <a:pPr indent="-411480"/>
            <a:r>
              <a:rPr lang="en-US" sz="2800" b="1" dirty="0" smtClean="0">
                <a:solidFill>
                  <a:schemeClr val="accent2"/>
                </a:solidFill>
                <a:latin typeface="Arial Rounded MT Bold" pitchFamily="34" charset="0"/>
                <a:cs typeface="Arial" pitchFamily="34" charset="0"/>
              </a:rPr>
              <a:t>Mixed audiences</a:t>
            </a:r>
            <a:endParaRPr lang="en-US" sz="2800" b="1" dirty="0">
              <a:solidFill>
                <a:schemeClr val="accent2"/>
              </a:solidFill>
              <a:latin typeface="Arial Rounded MT Bold" pitchFamily="34" charset="0"/>
            </a:endParaRPr>
          </a:p>
        </p:txBody>
      </p:sp>
      <p:pic>
        <p:nvPicPr>
          <p:cNvPr id="9" name="Picture 2" descr="C:\Documents and Settings\claire\Local Settings\Temporary Internet Files\Content.IE5\RKU1I5NK\MP900405416[1].jpg"/>
          <p:cNvPicPr>
            <a:picLocks noChangeAspect="1" noChangeArrowheads="1"/>
          </p:cNvPicPr>
          <p:nvPr/>
        </p:nvPicPr>
        <p:blipFill>
          <a:blip r:embed="rId3" cstate="print"/>
          <a:srcRect/>
          <a:stretch>
            <a:fillRect/>
          </a:stretch>
        </p:blipFill>
        <p:spPr bwMode="auto">
          <a:xfrm>
            <a:off x="381000" y="1676400"/>
            <a:ext cx="3810000" cy="4267200"/>
          </a:xfrm>
          <a:prstGeom prst="rect">
            <a:avLst/>
          </a:prstGeom>
          <a:ln w="19050">
            <a:solidFill>
              <a:schemeClr val="accent1"/>
            </a:solidFill>
          </a:ln>
          <a:effectLst>
            <a:outerShdw blurRad="292100" dist="139700" dir="2700000" algn="tl" rotWithShape="0">
              <a:srgbClr val="333333">
                <a:alpha val="65000"/>
              </a:srgbClr>
            </a:outerShdw>
          </a:effectLst>
        </p:spPr>
      </p:pic>
      <p:pic>
        <p:nvPicPr>
          <p:cNvPr id="11" name="Picture 6" descr="Al-AnonLogo.jpg"/>
          <p:cNvPicPr>
            <a:picLocks noChangeAspect="1"/>
          </p:cNvPicPr>
          <p:nvPr/>
        </p:nvPicPr>
        <p:blipFill>
          <a:blip r:embed="rId4" cstate="print">
            <a:duotone>
              <a:prstClr val="black"/>
              <a:schemeClr val="accent1">
                <a:tint val="45000"/>
                <a:satMod val="400000"/>
              </a:schemeClr>
            </a:duotone>
          </a:blip>
          <a:srcRect/>
          <a:stretch>
            <a:fillRect/>
          </a:stretch>
        </p:blipFill>
        <p:spPr bwMode="auto">
          <a:xfrm>
            <a:off x="8229600" y="6172200"/>
            <a:ext cx="609600" cy="457200"/>
          </a:xfrm>
          <a:prstGeom prst="rect">
            <a:avLst/>
          </a:prstGeom>
          <a:noFill/>
          <a:ln w="9525">
            <a:noFill/>
            <a:miter lim="800000"/>
            <a:headEnd/>
            <a:tailEnd/>
          </a:ln>
        </p:spPr>
      </p:pic>
      <p:sp>
        <p:nvSpPr>
          <p:cNvPr id="12" name="Rectangle 11"/>
          <p:cNvSpPr/>
          <p:nvPr/>
        </p:nvSpPr>
        <p:spPr>
          <a:xfrm>
            <a:off x="609600" y="6248400"/>
            <a:ext cx="4876800" cy="338554"/>
          </a:xfrm>
          <a:prstGeom prst="rect">
            <a:avLst/>
          </a:prstGeom>
        </p:spPr>
        <p:txBody>
          <a:bodyPr wrap="square">
            <a:spAutoFit/>
          </a:bodyPr>
          <a:lstStyle/>
          <a:p>
            <a:r>
              <a:rPr lang="en-US" sz="1600" b="1" dirty="0" smtClean="0">
                <a:solidFill>
                  <a:schemeClr val="accent6"/>
                </a:solidFill>
                <a:latin typeface="Arial Rounded MT Bold" pitchFamily="34" charset="0"/>
              </a:rPr>
              <a:t>Al-Anon Family Group Headquarters, Inc</a:t>
            </a:r>
            <a:r>
              <a:rPr lang="en-US" sz="1600" dirty="0" smtClean="0">
                <a:solidFill>
                  <a:schemeClr val="accent6"/>
                </a:solidFill>
                <a:latin typeface="Arial Rounded MT Bold" pitchFamily="34" charset="0"/>
              </a:rPr>
              <a:t>. </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0" y="0"/>
            <a:ext cx="9144000" cy="1676400"/>
          </a:xfrm>
        </p:spPr>
        <p:txBody>
          <a:bodyPr>
            <a:noAutofit/>
          </a:bodyPr>
          <a:lstStyle/>
          <a:p>
            <a:pPr algn="ctr"/>
            <a:r>
              <a:rPr lang="en-US" b="1" dirty="0" smtClean="0">
                <a:solidFill>
                  <a:schemeClr val="accent1"/>
                </a:solidFill>
                <a:latin typeface="Arial Black" pitchFamily="34" charset="0"/>
                <a:cs typeface="Arial" pitchFamily="34" charset="0"/>
              </a:rPr>
              <a:t>Review the plan </a:t>
            </a:r>
            <a:br>
              <a:rPr lang="en-US" b="1" dirty="0" smtClean="0">
                <a:solidFill>
                  <a:schemeClr val="accent1"/>
                </a:solidFill>
                <a:latin typeface="Arial Black" pitchFamily="34" charset="0"/>
                <a:cs typeface="Arial" pitchFamily="34" charset="0"/>
              </a:rPr>
            </a:br>
            <a:r>
              <a:rPr lang="en-US" b="1" dirty="0" smtClean="0">
                <a:solidFill>
                  <a:schemeClr val="accent1"/>
                </a:solidFill>
                <a:latin typeface="Arial Black" pitchFamily="34" charset="0"/>
                <a:cs typeface="Arial" pitchFamily="34" charset="0"/>
              </a:rPr>
              <a:t>for the facility visit</a:t>
            </a:r>
            <a:endParaRPr lang="en-US" b="1" dirty="0">
              <a:solidFill>
                <a:schemeClr val="accent3">
                  <a:lumMod val="50000"/>
                </a:schemeClr>
              </a:solidFill>
              <a:latin typeface="Arial Black" pitchFamily="34" charset="0"/>
              <a:cs typeface="Arial" pitchFamily="34" charset="0"/>
            </a:endParaRPr>
          </a:p>
        </p:txBody>
      </p:sp>
      <p:sp>
        <p:nvSpPr>
          <p:cNvPr id="3" name="Slide Number Placeholder 2"/>
          <p:cNvSpPr>
            <a:spLocks noGrp="1"/>
          </p:cNvSpPr>
          <p:nvPr>
            <p:ph type="sldNum" sz="quarter" idx="12"/>
          </p:nvPr>
        </p:nvSpPr>
        <p:spPr/>
        <p:txBody>
          <a:bodyPr/>
          <a:lstStyle/>
          <a:p>
            <a:fld id="{8DAF7C67-BC0C-4304-BE47-0C2C0E188AF8}" type="slidenum">
              <a:rPr lang="en-US" smtClean="0"/>
              <a:pPr/>
              <a:t>13</a:t>
            </a:fld>
            <a:endParaRPr lang="en-US" dirty="0"/>
          </a:p>
        </p:txBody>
      </p:sp>
      <p:pic>
        <p:nvPicPr>
          <p:cNvPr id="12" name="Picture 6" descr="Al-AnonLogo.jpg"/>
          <p:cNvPicPr>
            <a:picLocks noChangeAspect="1"/>
          </p:cNvPicPr>
          <p:nvPr/>
        </p:nvPicPr>
        <p:blipFill>
          <a:blip r:embed="rId3" cstate="print">
            <a:duotone>
              <a:prstClr val="black"/>
              <a:schemeClr val="accent1">
                <a:tint val="45000"/>
                <a:satMod val="400000"/>
              </a:schemeClr>
            </a:duotone>
          </a:blip>
          <a:srcRect/>
          <a:stretch>
            <a:fillRect/>
          </a:stretch>
        </p:blipFill>
        <p:spPr bwMode="auto">
          <a:xfrm>
            <a:off x="8229600" y="6172200"/>
            <a:ext cx="609600" cy="457200"/>
          </a:xfrm>
          <a:prstGeom prst="rect">
            <a:avLst/>
          </a:prstGeom>
          <a:noFill/>
          <a:ln w="9525">
            <a:noFill/>
            <a:miter lim="800000"/>
            <a:headEnd/>
            <a:tailEnd/>
          </a:ln>
        </p:spPr>
      </p:pic>
      <p:sp>
        <p:nvSpPr>
          <p:cNvPr id="10" name="Rectangle 9"/>
          <p:cNvSpPr/>
          <p:nvPr/>
        </p:nvSpPr>
        <p:spPr>
          <a:xfrm>
            <a:off x="609600" y="6248400"/>
            <a:ext cx="4876800" cy="338554"/>
          </a:xfrm>
          <a:prstGeom prst="rect">
            <a:avLst/>
          </a:prstGeom>
        </p:spPr>
        <p:txBody>
          <a:bodyPr wrap="square">
            <a:spAutoFit/>
          </a:bodyPr>
          <a:lstStyle/>
          <a:p>
            <a:r>
              <a:rPr lang="en-US" sz="1600" b="1" dirty="0" smtClean="0">
                <a:solidFill>
                  <a:schemeClr val="accent6"/>
                </a:solidFill>
                <a:latin typeface="Arial Rounded MT Bold" pitchFamily="34" charset="0"/>
              </a:rPr>
              <a:t>Al-Anon Family Group Headquarters, Inc</a:t>
            </a:r>
            <a:r>
              <a:rPr lang="en-US" sz="1600" dirty="0" smtClean="0">
                <a:solidFill>
                  <a:schemeClr val="accent6"/>
                </a:solidFill>
                <a:latin typeface="Arial Rounded MT Bold" pitchFamily="34" charset="0"/>
              </a:rPr>
              <a:t>. </a:t>
            </a:r>
          </a:p>
        </p:txBody>
      </p:sp>
      <p:pic>
        <p:nvPicPr>
          <p:cNvPr id="11" name="Picture 10" descr="Discussion_Puzzle.jpg"/>
          <p:cNvPicPr>
            <a:picLocks noChangeAspect="1"/>
          </p:cNvPicPr>
          <p:nvPr/>
        </p:nvPicPr>
        <p:blipFill>
          <a:blip r:embed="rId4" cstate="print"/>
          <a:stretch>
            <a:fillRect/>
          </a:stretch>
        </p:blipFill>
        <p:spPr>
          <a:xfrm>
            <a:off x="2019300" y="1600200"/>
            <a:ext cx="5105400" cy="4419600"/>
          </a:xfrm>
          <a:prstGeom prst="rect">
            <a:avLst/>
          </a:prstGeom>
          <a:ln w="19050">
            <a:solidFill>
              <a:schemeClr val="accent1"/>
            </a:solid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p:spPr>
        <p:txBody>
          <a:bodyPr>
            <a:normAutofit/>
          </a:bodyPr>
          <a:lstStyle/>
          <a:p>
            <a:pPr algn="ctr"/>
            <a:r>
              <a:rPr lang="en-US" sz="4800" b="1" dirty="0" smtClean="0">
                <a:solidFill>
                  <a:schemeClr val="accent1"/>
                </a:solidFill>
                <a:latin typeface="Arial Black" pitchFamily="34" charset="0"/>
                <a:cs typeface="Arial" pitchFamily="34" charset="0"/>
              </a:rPr>
              <a:t>Module Two</a:t>
            </a:r>
            <a:endParaRPr lang="en-US" sz="4800" b="1" dirty="0">
              <a:solidFill>
                <a:schemeClr val="accent1"/>
              </a:solidFill>
              <a:latin typeface="Arial Black" pitchFamily="34" charset="0"/>
              <a:cs typeface="Arial" pitchFamily="34" charset="0"/>
            </a:endParaRPr>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2</a:t>
            </a:fld>
            <a:endParaRPr kumimoji="0" lang="en-US" dirty="0"/>
          </a:p>
        </p:txBody>
      </p:sp>
      <p:sp>
        <p:nvSpPr>
          <p:cNvPr id="3" name="Content Placeholder 2"/>
          <p:cNvSpPr>
            <a:spLocks noGrp="1"/>
          </p:cNvSpPr>
          <p:nvPr>
            <p:ph sz="quarter" idx="1"/>
          </p:nvPr>
        </p:nvSpPr>
        <p:spPr>
          <a:xfrm>
            <a:off x="533400" y="1066800"/>
            <a:ext cx="8610600" cy="4495800"/>
          </a:xfrm>
        </p:spPr>
        <p:txBody>
          <a:bodyPr>
            <a:normAutofit/>
          </a:bodyPr>
          <a:lstStyle/>
          <a:p>
            <a:pPr marL="514350" indent="-514350">
              <a:buNone/>
            </a:pPr>
            <a:endParaRPr lang="en-US" sz="1000" b="1" dirty="0" smtClean="0">
              <a:solidFill>
                <a:schemeClr val="tx2"/>
              </a:solidFill>
              <a:latin typeface="Arial Rounded MT Bold" pitchFamily="34" charset="0"/>
            </a:endParaRPr>
          </a:p>
          <a:p>
            <a:pPr marL="514350" indent="-514350">
              <a:buNone/>
            </a:pPr>
            <a:endParaRPr lang="en-US" sz="1100" b="1" dirty="0" smtClean="0">
              <a:latin typeface="Arial Rounded MT Bold" pitchFamily="34" charset="0"/>
            </a:endParaRPr>
          </a:p>
          <a:p>
            <a:pPr marL="0" indent="-514350"/>
            <a:r>
              <a:rPr lang="en-US" sz="3200" b="1" dirty="0" smtClean="0">
                <a:solidFill>
                  <a:schemeClr val="accent2"/>
                </a:solidFill>
                <a:latin typeface="Arial Rounded MT Bold" pitchFamily="34" charset="0"/>
                <a:cs typeface="Arial"/>
              </a:rPr>
              <a:t>Planning process overview</a:t>
            </a:r>
          </a:p>
          <a:p>
            <a:pPr marL="0" indent="-514350"/>
            <a:r>
              <a:rPr lang="en-US" sz="3200" b="1" dirty="0" smtClean="0">
                <a:solidFill>
                  <a:schemeClr val="accent2"/>
                </a:solidFill>
                <a:latin typeface="Arial Rounded MT Bold" pitchFamily="34" charset="0"/>
                <a:cs typeface="Arial"/>
              </a:rPr>
              <a:t>Stage one, Assessment </a:t>
            </a:r>
          </a:p>
          <a:p>
            <a:pPr marL="0" indent="-514350"/>
            <a:r>
              <a:rPr lang="en-US" sz="3200" b="1" dirty="0" smtClean="0">
                <a:solidFill>
                  <a:schemeClr val="accent2"/>
                </a:solidFill>
                <a:latin typeface="Arial Rounded MT Bold" pitchFamily="34" charset="0"/>
                <a:cs typeface="Arial"/>
              </a:rPr>
              <a:t>Stage two, Project planning </a:t>
            </a:r>
          </a:p>
          <a:p>
            <a:pPr marL="971550" lvl="1" indent="-514350">
              <a:buClr>
                <a:srgbClr val="0070C0"/>
              </a:buClr>
              <a:buSzPct val="120000"/>
              <a:buNone/>
            </a:pPr>
            <a:endParaRPr lang="en-US" sz="2800" dirty="0" smtClean="0">
              <a:solidFill>
                <a:schemeClr val="accent2"/>
              </a:solidFill>
              <a:latin typeface="Arial Rounded MT Bold" pitchFamily="34" charset="0"/>
              <a:cs typeface="Arial" pitchFamily="34" charset="0"/>
            </a:endParaRPr>
          </a:p>
          <a:p>
            <a:pPr marL="514350" indent="-514350">
              <a:buNone/>
            </a:pPr>
            <a:endParaRPr lang="en-US" sz="3200" b="1" dirty="0" smtClean="0">
              <a:solidFill>
                <a:schemeClr val="tx2"/>
              </a:solidFill>
              <a:latin typeface="Arial Rounded MT Bold" pitchFamily="34" charset="0"/>
              <a:cs typeface="Arial"/>
            </a:endParaRPr>
          </a:p>
          <a:p>
            <a:pPr marL="514350" indent="-514350">
              <a:buNone/>
            </a:pPr>
            <a:endParaRPr lang="en-US" sz="3200" b="1" dirty="0" smtClean="0">
              <a:solidFill>
                <a:schemeClr val="accent2"/>
              </a:solidFill>
              <a:latin typeface="Arial Rounded MT Bold" pitchFamily="34" charset="0"/>
              <a:cs typeface="Arial" pitchFamily="34" charset="0"/>
            </a:endParaRPr>
          </a:p>
          <a:p>
            <a:pPr marL="514350" indent="-514350">
              <a:buNone/>
            </a:pPr>
            <a:endParaRPr lang="en-US" sz="3200" b="1" dirty="0">
              <a:solidFill>
                <a:schemeClr val="accent2"/>
              </a:solidFill>
              <a:latin typeface="Arial Rounded MT Bold" pitchFamily="34" charset="0"/>
            </a:endParaRPr>
          </a:p>
        </p:txBody>
      </p:sp>
      <p:sp>
        <p:nvSpPr>
          <p:cNvPr id="7" name="Footer Placeholder 6"/>
          <p:cNvSpPr>
            <a:spLocks noGrp="1"/>
          </p:cNvSpPr>
          <p:nvPr>
            <p:ph type="ftr" sz="quarter" idx="11"/>
          </p:nvPr>
        </p:nvSpPr>
        <p:spPr/>
        <p:txBody>
          <a:bodyPr/>
          <a:lstStyle/>
          <a:p>
            <a:r>
              <a:rPr lang="en-US" b="1" dirty="0" smtClean="0">
                <a:latin typeface="Arial Rounded MT Bold" pitchFamily="34" charset="0"/>
              </a:rPr>
              <a:t>Al-Anon Family Group Headquarters, Inc. </a:t>
            </a:r>
            <a:endParaRPr lang="en-US" b="1" dirty="0">
              <a:latin typeface="Arial Rounded MT Bold" pitchFamily="34" charset="0"/>
            </a:endParaRPr>
          </a:p>
        </p:txBody>
      </p:sp>
      <p:pic>
        <p:nvPicPr>
          <p:cNvPr id="8" name="Picture 6" descr="Al-AnonLogo.jpg"/>
          <p:cNvPicPr>
            <a:picLocks noChangeAspect="1"/>
          </p:cNvPicPr>
          <p:nvPr/>
        </p:nvPicPr>
        <p:blipFill>
          <a:blip r:embed="rId3" cstate="print">
            <a:duotone>
              <a:prstClr val="black"/>
              <a:schemeClr val="accent1">
                <a:tint val="45000"/>
                <a:satMod val="400000"/>
              </a:schemeClr>
            </a:duotone>
          </a:blip>
          <a:srcRect/>
          <a:stretch>
            <a:fillRect/>
          </a:stretch>
        </p:blipFill>
        <p:spPr bwMode="auto">
          <a:xfrm>
            <a:off x="8305800" y="6172200"/>
            <a:ext cx="609600" cy="457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295400"/>
          </a:xfrm>
          <a:noFill/>
        </p:spPr>
        <p:txBody>
          <a:bodyPr>
            <a:noAutofit/>
          </a:bodyPr>
          <a:lstStyle/>
          <a:p>
            <a:pPr algn="ctr"/>
            <a:r>
              <a:rPr lang="en-US" sz="3200" b="1" dirty="0" smtClean="0">
                <a:solidFill>
                  <a:schemeClr val="accent1"/>
                </a:solidFill>
                <a:latin typeface="Arial Rounded MT Bold" pitchFamily="34" charset="0"/>
              </a:rPr>
              <a:t/>
            </a:r>
            <a:br>
              <a:rPr lang="en-US" sz="3200" b="1" dirty="0" smtClean="0">
                <a:solidFill>
                  <a:schemeClr val="accent1"/>
                </a:solidFill>
                <a:latin typeface="Arial Rounded MT Bold" pitchFamily="34" charset="0"/>
              </a:rPr>
            </a:br>
            <a:r>
              <a:rPr lang="en-US" sz="3200" b="1" dirty="0" smtClean="0">
                <a:solidFill>
                  <a:schemeClr val="accent1"/>
                </a:solidFill>
                <a:latin typeface="Arial Rounded MT Bold" pitchFamily="34" charset="0"/>
              </a:rPr>
              <a:t/>
            </a:r>
            <a:br>
              <a:rPr lang="en-US" sz="3200" b="1" dirty="0" smtClean="0">
                <a:solidFill>
                  <a:schemeClr val="accent1"/>
                </a:solidFill>
                <a:latin typeface="Arial Rounded MT Bold" pitchFamily="34" charset="0"/>
              </a:rPr>
            </a:br>
            <a:r>
              <a:rPr lang="en-US" sz="3200" b="1" dirty="0" smtClean="0">
                <a:solidFill>
                  <a:schemeClr val="accent1"/>
                </a:solidFill>
                <a:latin typeface="Arial Rounded MT Bold" pitchFamily="34" charset="0"/>
              </a:rPr>
              <a:t/>
            </a:r>
            <a:br>
              <a:rPr lang="en-US" sz="3200" b="1" dirty="0" smtClean="0">
                <a:solidFill>
                  <a:schemeClr val="accent1"/>
                </a:solidFill>
                <a:latin typeface="Arial Rounded MT Bold" pitchFamily="34" charset="0"/>
              </a:rPr>
            </a:br>
            <a:r>
              <a:rPr lang="en-US" sz="3200" b="1" dirty="0" smtClean="0">
                <a:solidFill>
                  <a:schemeClr val="accent1"/>
                </a:solidFill>
                <a:latin typeface="Arial Rounded MT Bold" pitchFamily="34" charset="0"/>
              </a:rPr>
              <a:t/>
            </a:r>
            <a:br>
              <a:rPr lang="en-US" sz="3200" b="1" dirty="0" smtClean="0">
                <a:solidFill>
                  <a:schemeClr val="accent1"/>
                </a:solidFill>
                <a:latin typeface="Arial Rounded MT Bold" pitchFamily="34" charset="0"/>
              </a:rPr>
            </a:br>
            <a:r>
              <a:rPr lang="en-US" sz="3200" b="1" dirty="0" smtClean="0">
                <a:solidFill>
                  <a:schemeClr val="accent2"/>
                </a:solidFill>
                <a:latin typeface="Arial Rounded MT Bold" pitchFamily="34" charset="0"/>
              </a:rPr>
              <a:t> </a:t>
            </a:r>
            <a:br>
              <a:rPr lang="en-US" sz="3200" b="1" dirty="0" smtClean="0">
                <a:solidFill>
                  <a:schemeClr val="accent2"/>
                </a:solidFill>
                <a:latin typeface="Arial Rounded MT Bold" pitchFamily="34" charset="0"/>
              </a:rPr>
            </a:br>
            <a:r>
              <a:rPr lang="en-US" dirty="0" smtClean="0">
                <a:solidFill>
                  <a:schemeClr val="accent1"/>
                </a:solidFill>
                <a:latin typeface="Arial Black" pitchFamily="34" charset="0"/>
              </a:rPr>
              <a:t>An outreach project is a </a:t>
            </a:r>
            <a:br>
              <a:rPr lang="en-US" dirty="0" smtClean="0">
                <a:solidFill>
                  <a:schemeClr val="accent1"/>
                </a:solidFill>
                <a:latin typeface="Arial Black" pitchFamily="34" charset="0"/>
              </a:rPr>
            </a:br>
            <a:r>
              <a:rPr lang="en-US" dirty="0" smtClean="0">
                <a:solidFill>
                  <a:schemeClr val="accent1"/>
                </a:solidFill>
                <a:latin typeface="Arial Black" pitchFamily="34" charset="0"/>
              </a:rPr>
              <a:t>continuous five-stage process</a:t>
            </a:r>
            <a:endParaRPr lang="en-US" sz="3200" dirty="0">
              <a:solidFill>
                <a:schemeClr val="accent1"/>
              </a:solidFill>
              <a:latin typeface="Arial Rounded MT Bold" pitchFamily="34" charset="0"/>
            </a:endParaRPr>
          </a:p>
        </p:txBody>
      </p:sp>
      <p:sp>
        <p:nvSpPr>
          <p:cNvPr id="4" name="Content Placeholder 3"/>
          <p:cNvSpPr>
            <a:spLocks noGrp="1"/>
          </p:cNvSpPr>
          <p:nvPr>
            <p:ph sz="quarter" idx="4294967295"/>
          </p:nvPr>
        </p:nvSpPr>
        <p:spPr>
          <a:xfrm>
            <a:off x="457200" y="2209800"/>
            <a:ext cx="7848600" cy="3810000"/>
          </a:xfrm>
        </p:spPr>
        <p:txBody>
          <a:bodyPr>
            <a:normAutofit/>
          </a:bodyPr>
          <a:lstStyle/>
          <a:p>
            <a:pPr>
              <a:buNone/>
            </a:pPr>
            <a:endParaRPr lang="en-US" sz="2400" b="1" dirty="0" smtClean="0">
              <a:solidFill>
                <a:srgbClr val="7030A0"/>
              </a:solidFill>
              <a:latin typeface="Arial Rounded MT Bold" pitchFamily="34" charset="0"/>
            </a:endParaRPr>
          </a:p>
          <a:p>
            <a:pPr>
              <a:buNone/>
            </a:pPr>
            <a:endParaRPr lang="en-US" sz="1000" b="1" dirty="0" smtClean="0">
              <a:solidFill>
                <a:srgbClr val="7030A0"/>
              </a:solidFill>
              <a:latin typeface="Arial Rounded MT Bold" pitchFamily="34" charset="0"/>
            </a:endParaRPr>
          </a:p>
          <a:p>
            <a:endParaRPr lang="en-US" sz="2400" b="1" dirty="0" smtClean="0">
              <a:solidFill>
                <a:srgbClr val="7030A0"/>
              </a:solidFill>
              <a:latin typeface="Arial Rounded MT Bold" pitchFamily="34" charset="0"/>
            </a:endParaRPr>
          </a:p>
          <a:p>
            <a:pPr>
              <a:buNone/>
            </a:pPr>
            <a:endParaRPr lang="en-US" sz="2400" b="1" dirty="0">
              <a:solidFill>
                <a:srgbClr val="7030A0"/>
              </a:solidFill>
              <a:latin typeface="Arial Rounded MT Bold" pitchFamily="34" charset="0"/>
            </a:endParaRPr>
          </a:p>
        </p:txBody>
      </p:sp>
      <p:sp>
        <p:nvSpPr>
          <p:cNvPr id="5" name="Slide Number Placeholder 4"/>
          <p:cNvSpPr>
            <a:spLocks noGrp="1"/>
          </p:cNvSpPr>
          <p:nvPr>
            <p:ph type="sldNum" sz="quarter" idx="12"/>
          </p:nvPr>
        </p:nvSpPr>
        <p:spPr>
          <a:solidFill>
            <a:schemeClr val="accent1"/>
          </a:solidFill>
        </p:spPr>
        <p:txBody>
          <a:bodyPr/>
          <a:lstStyle/>
          <a:p>
            <a:fld id="{6F42FDE4-A7DD-41A7-A0A6-9B649FB43336}" type="slidenum">
              <a:rPr kumimoji="0" lang="en-US" smtClean="0"/>
              <a:pPr/>
              <a:t>3</a:t>
            </a:fld>
            <a:endParaRPr kumimoji="0" lang="en-US" dirty="0"/>
          </a:p>
        </p:txBody>
      </p:sp>
      <p:pic>
        <p:nvPicPr>
          <p:cNvPr id="8" name="Picture 7" descr="Al-AnonLogo.jpg"/>
          <p:cNvPicPr>
            <a:picLocks noChangeAspect="1"/>
          </p:cNvPicPr>
          <p:nvPr/>
        </p:nvPicPr>
        <p:blipFill>
          <a:blip r:embed="rId3" cstate="print">
            <a:duotone>
              <a:prstClr val="black"/>
              <a:schemeClr val="accent1">
                <a:tint val="45000"/>
                <a:satMod val="400000"/>
              </a:schemeClr>
            </a:duotone>
          </a:blip>
          <a:srcRect/>
          <a:stretch>
            <a:fillRect/>
          </a:stretch>
        </p:blipFill>
        <p:spPr bwMode="auto">
          <a:xfrm>
            <a:off x="8229600" y="6172200"/>
            <a:ext cx="609600" cy="457200"/>
          </a:xfrm>
          <a:prstGeom prst="rect">
            <a:avLst/>
          </a:prstGeom>
          <a:noFill/>
          <a:ln w="9525">
            <a:noFill/>
            <a:miter lim="800000"/>
            <a:headEnd/>
            <a:tailEnd/>
          </a:ln>
        </p:spPr>
      </p:pic>
      <p:sp>
        <p:nvSpPr>
          <p:cNvPr id="9" name="Rectangle 8"/>
          <p:cNvSpPr/>
          <p:nvPr/>
        </p:nvSpPr>
        <p:spPr>
          <a:xfrm>
            <a:off x="609600" y="6248400"/>
            <a:ext cx="4876800" cy="338554"/>
          </a:xfrm>
          <a:prstGeom prst="rect">
            <a:avLst/>
          </a:prstGeom>
        </p:spPr>
        <p:txBody>
          <a:bodyPr wrap="square">
            <a:spAutoFit/>
          </a:bodyPr>
          <a:lstStyle/>
          <a:p>
            <a:r>
              <a:rPr lang="en-US" sz="1600" b="1" dirty="0" smtClean="0">
                <a:solidFill>
                  <a:schemeClr val="accent6"/>
                </a:solidFill>
                <a:latin typeface="Arial Rounded MT Bold" pitchFamily="34" charset="0"/>
              </a:rPr>
              <a:t>Al-Anon Family Group Headquarters, Inc</a:t>
            </a:r>
            <a:r>
              <a:rPr lang="en-US" sz="1600" dirty="0" smtClean="0">
                <a:solidFill>
                  <a:schemeClr val="accent6"/>
                </a:solidFill>
                <a:latin typeface="Arial Rounded MT Bold" pitchFamily="34" charset="0"/>
              </a:rPr>
              <a:t>. </a:t>
            </a:r>
          </a:p>
        </p:txBody>
      </p:sp>
      <p:pic>
        <p:nvPicPr>
          <p:cNvPr id="10" name="Picture 9" descr="Assess 1.JPG"/>
          <p:cNvPicPr>
            <a:picLocks noChangeAspect="1"/>
          </p:cNvPicPr>
          <p:nvPr/>
        </p:nvPicPr>
        <p:blipFill>
          <a:blip r:embed="rId4" cstate="print"/>
          <a:stretch>
            <a:fillRect/>
          </a:stretch>
        </p:blipFill>
        <p:spPr>
          <a:xfrm>
            <a:off x="2209800" y="1752600"/>
            <a:ext cx="4724400" cy="4191000"/>
          </a:xfrm>
          <a:prstGeom prst="rect">
            <a:avLst/>
          </a:prstGeom>
          <a:ln w="38100">
            <a:solidFill>
              <a:schemeClr val="accent1"/>
            </a:solid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2209800"/>
            <a:ext cx="9144000" cy="1676400"/>
          </a:xfrm>
        </p:spPr>
        <p:txBody>
          <a:bodyPr>
            <a:normAutofit/>
          </a:bodyPr>
          <a:lstStyle/>
          <a:p>
            <a:pPr algn="ctr"/>
            <a:r>
              <a:rPr lang="en-US" sz="3600" b="1" dirty="0" smtClean="0">
                <a:solidFill>
                  <a:schemeClr val="accent2"/>
                </a:solidFill>
                <a:latin typeface="Arial Black" pitchFamily="34" charset="0"/>
              </a:rPr>
              <a:t>Project management, stage one:</a:t>
            </a:r>
            <a:br>
              <a:rPr lang="en-US" sz="3600" b="1" dirty="0" smtClean="0">
                <a:solidFill>
                  <a:schemeClr val="accent2"/>
                </a:solidFill>
                <a:latin typeface="Arial Black" pitchFamily="34" charset="0"/>
              </a:rPr>
            </a:br>
            <a:r>
              <a:rPr lang="en-US" sz="4800" b="1" dirty="0" smtClean="0">
                <a:solidFill>
                  <a:schemeClr val="accent1"/>
                </a:solidFill>
                <a:latin typeface="Arial Black" pitchFamily="34" charset="0"/>
              </a:rPr>
              <a:t>Assessing</a:t>
            </a:r>
            <a:r>
              <a:rPr lang="en-US" sz="3600" b="1" dirty="0" smtClean="0">
                <a:solidFill>
                  <a:schemeClr val="accent1"/>
                </a:solidFill>
                <a:latin typeface="Arial Black" pitchFamily="34" charset="0"/>
              </a:rPr>
              <a:t> </a:t>
            </a:r>
            <a:r>
              <a:rPr lang="en-US" sz="4800" b="1" dirty="0" smtClean="0">
                <a:solidFill>
                  <a:schemeClr val="accent1"/>
                </a:solidFill>
                <a:latin typeface="Arial Black" pitchFamily="34" charset="0"/>
              </a:rPr>
              <a:t>an</a:t>
            </a:r>
            <a:r>
              <a:rPr lang="en-US" sz="3600" b="1" dirty="0" smtClean="0">
                <a:solidFill>
                  <a:schemeClr val="accent1"/>
                </a:solidFill>
                <a:latin typeface="Arial Black" pitchFamily="34" charset="0"/>
              </a:rPr>
              <a:t> </a:t>
            </a:r>
            <a:r>
              <a:rPr lang="en-US" sz="4800" b="1" dirty="0" smtClean="0">
                <a:solidFill>
                  <a:schemeClr val="accent1"/>
                </a:solidFill>
                <a:latin typeface="Arial Black" pitchFamily="34" charset="0"/>
              </a:rPr>
              <a:t>opportunity</a:t>
            </a:r>
            <a:endParaRPr lang="en-US" sz="4800" b="1" dirty="0">
              <a:solidFill>
                <a:schemeClr val="accent1"/>
              </a:solidFill>
              <a:latin typeface="Arial Black" pitchFamily="34" charset="0"/>
              <a:cs typeface="Arial" pitchFamily="34" charset="0"/>
            </a:endParaRPr>
          </a:p>
        </p:txBody>
      </p:sp>
      <p:sp>
        <p:nvSpPr>
          <p:cNvPr id="9" name="Slide Number Placeholder 8"/>
          <p:cNvSpPr>
            <a:spLocks noGrp="1"/>
          </p:cNvSpPr>
          <p:nvPr>
            <p:ph type="sldNum" sz="quarter" idx="12"/>
          </p:nvPr>
        </p:nvSpPr>
        <p:spPr/>
        <p:txBody>
          <a:bodyPr/>
          <a:lstStyle/>
          <a:p>
            <a:fld id="{6F42FDE4-A7DD-41A7-A0A6-9B649FB43336}" type="slidenum">
              <a:rPr kumimoji="0" lang="en-US" smtClean="0"/>
              <a:pPr/>
              <a:t>4</a:t>
            </a:fld>
            <a:endParaRPr kumimoji="0" lang="en-US" dirty="0"/>
          </a:p>
        </p:txBody>
      </p:sp>
      <p:pic>
        <p:nvPicPr>
          <p:cNvPr id="7" name="Picture 6" descr="Al-AnonLogo.jpg"/>
          <p:cNvPicPr>
            <a:picLocks noChangeAspect="1"/>
          </p:cNvPicPr>
          <p:nvPr/>
        </p:nvPicPr>
        <p:blipFill>
          <a:blip r:embed="rId3" cstate="print">
            <a:duotone>
              <a:prstClr val="black"/>
              <a:schemeClr val="accent1">
                <a:tint val="45000"/>
                <a:satMod val="400000"/>
              </a:schemeClr>
            </a:duotone>
          </a:blip>
          <a:srcRect/>
          <a:stretch>
            <a:fillRect/>
          </a:stretch>
        </p:blipFill>
        <p:spPr bwMode="auto">
          <a:xfrm>
            <a:off x="8229600" y="6172200"/>
            <a:ext cx="609600" cy="457200"/>
          </a:xfrm>
          <a:prstGeom prst="rect">
            <a:avLst/>
          </a:prstGeom>
          <a:noFill/>
          <a:ln w="9525">
            <a:noFill/>
            <a:miter lim="800000"/>
            <a:headEnd/>
            <a:tailEnd/>
          </a:ln>
        </p:spPr>
      </p:pic>
      <p:sp>
        <p:nvSpPr>
          <p:cNvPr id="11" name="Rectangle 10"/>
          <p:cNvSpPr/>
          <p:nvPr/>
        </p:nvSpPr>
        <p:spPr>
          <a:xfrm>
            <a:off x="609600" y="6248400"/>
            <a:ext cx="4876800" cy="338554"/>
          </a:xfrm>
          <a:prstGeom prst="rect">
            <a:avLst/>
          </a:prstGeom>
        </p:spPr>
        <p:txBody>
          <a:bodyPr wrap="square">
            <a:spAutoFit/>
          </a:bodyPr>
          <a:lstStyle/>
          <a:p>
            <a:r>
              <a:rPr lang="en-US" sz="1600" b="1" dirty="0" smtClean="0">
                <a:solidFill>
                  <a:schemeClr val="accent6"/>
                </a:solidFill>
                <a:latin typeface="Arial Rounded MT Bold" pitchFamily="34" charset="0"/>
              </a:rPr>
              <a:t>Al-Anon Family Group Headquarters, Inc</a:t>
            </a:r>
            <a:r>
              <a:rPr lang="en-US" sz="1600" dirty="0" smtClean="0">
                <a:solidFill>
                  <a:schemeClr val="accent6"/>
                </a:solidFill>
                <a:latin typeface="Arial Rounded MT Bold" pitchFamily="34" charset="0"/>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2057400"/>
          </a:xfrm>
        </p:spPr>
        <p:txBody>
          <a:bodyPr>
            <a:noAutofit/>
          </a:bodyPr>
          <a:lstStyle/>
          <a:p>
            <a:pPr algn="ctr"/>
            <a:r>
              <a:rPr lang="en-US" b="1" dirty="0" smtClean="0">
                <a:solidFill>
                  <a:schemeClr val="accent1"/>
                </a:solidFill>
                <a:latin typeface="Arial Black" pitchFamily="34" charset="0"/>
              </a:rPr>
              <a:t>Assessment of projects by the </a:t>
            </a:r>
            <a:br>
              <a:rPr lang="en-US" b="1" dirty="0" smtClean="0">
                <a:solidFill>
                  <a:schemeClr val="accent1"/>
                </a:solidFill>
                <a:latin typeface="Arial Black" pitchFamily="34" charset="0"/>
              </a:rPr>
            </a:br>
            <a:r>
              <a:rPr lang="en-US" b="1" dirty="0" smtClean="0">
                <a:solidFill>
                  <a:schemeClr val="accent1"/>
                </a:solidFill>
                <a:latin typeface="Arial Black" pitchFamily="34" charset="0"/>
              </a:rPr>
              <a:t>Public Outreach Committee</a:t>
            </a:r>
            <a:endParaRPr lang="en-US" b="1" dirty="0">
              <a:solidFill>
                <a:schemeClr val="accent1"/>
              </a:solidFill>
              <a:latin typeface="Arial Black" pitchFamily="34" charset="0"/>
            </a:endParaRPr>
          </a:p>
        </p:txBody>
      </p:sp>
      <p:sp>
        <p:nvSpPr>
          <p:cNvPr id="4" name="Slide Number Placeholder 3"/>
          <p:cNvSpPr>
            <a:spLocks noGrp="1"/>
          </p:cNvSpPr>
          <p:nvPr>
            <p:ph type="sldNum" sz="quarter" idx="12"/>
          </p:nvPr>
        </p:nvSpPr>
        <p:spPr>
          <a:solidFill>
            <a:schemeClr val="accent1"/>
          </a:solidFill>
        </p:spPr>
        <p:txBody>
          <a:bodyPr/>
          <a:lstStyle/>
          <a:p>
            <a:fld id="{6F42FDE4-A7DD-41A7-A0A6-9B649FB43336}" type="slidenum">
              <a:rPr kumimoji="0" lang="en-US" smtClean="0"/>
              <a:pPr/>
              <a:t>5</a:t>
            </a:fld>
            <a:endParaRPr kumimoji="0" lang="en-US" dirty="0"/>
          </a:p>
        </p:txBody>
      </p:sp>
      <p:sp>
        <p:nvSpPr>
          <p:cNvPr id="3" name="Content Placeholder 2"/>
          <p:cNvSpPr>
            <a:spLocks noGrp="1"/>
          </p:cNvSpPr>
          <p:nvPr>
            <p:ph sz="quarter" idx="1"/>
          </p:nvPr>
        </p:nvSpPr>
        <p:spPr/>
        <p:txBody>
          <a:bodyPr>
            <a:normAutofit/>
          </a:bodyPr>
          <a:lstStyle/>
          <a:p>
            <a:pPr marL="514350" indent="-514350">
              <a:buNone/>
            </a:pPr>
            <a:endParaRPr lang="en-US" sz="1000" b="1" dirty="0" smtClean="0">
              <a:solidFill>
                <a:schemeClr val="tx2"/>
              </a:solidFill>
              <a:latin typeface="Arial Rounded MT Bold" pitchFamily="34" charset="0"/>
            </a:endParaRPr>
          </a:p>
          <a:p>
            <a:pPr marL="514350" indent="-514350">
              <a:buNone/>
            </a:pPr>
            <a:endParaRPr lang="en-US" sz="1000" b="1" dirty="0" smtClean="0">
              <a:solidFill>
                <a:schemeClr val="tx2"/>
              </a:solidFill>
              <a:latin typeface="Arial Rounded MT Bold" pitchFamily="34" charset="0"/>
            </a:endParaRPr>
          </a:p>
          <a:p>
            <a:pPr marL="514350" indent="-514350">
              <a:buFont typeface="+mj-lt"/>
              <a:buAutoNum type="arabicPeriod"/>
            </a:pPr>
            <a:endParaRPr lang="en-US" sz="1000" b="1" dirty="0" smtClean="0">
              <a:solidFill>
                <a:srgbClr val="7030A0"/>
              </a:solidFill>
              <a:latin typeface="Arial Rounded MT Bold" pitchFamily="34" charset="0"/>
            </a:endParaRPr>
          </a:p>
          <a:p>
            <a:pPr marL="514350" indent="-514350">
              <a:buAutoNum type="arabicPeriod"/>
            </a:pPr>
            <a:endParaRPr lang="en-US" sz="2800" b="1" dirty="0" smtClean="0">
              <a:solidFill>
                <a:schemeClr val="accent3"/>
              </a:solidFill>
              <a:latin typeface="Arial Rounded MT Bold" pitchFamily="34" charset="0"/>
            </a:endParaRPr>
          </a:p>
          <a:p>
            <a:pPr marL="514350" indent="-514350">
              <a:buNone/>
            </a:pPr>
            <a:endParaRPr lang="en-US" sz="2800" b="1" dirty="0" smtClean="0">
              <a:solidFill>
                <a:schemeClr val="accent3"/>
              </a:solidFill>
              <a:latin typeface="Arial Rounded MT Bold" pitchFamily="34" charset="0"/>
            </a:endParaRPr>
          </a:p>
        </p:txBody>
      </p:sp>
      <p:sp>
        <p:nvSpPr>
          <p:cNvPr id="9" name="Content Placeholder 8"/>
          <p:cNvSpPr>
            <a:spLocks noGrp="1"/>
          </p:cNvSpPr>
          <p:nvPr>
            <p:ph sz="quarter" idx="2"/>
          </p:nvPr>
        </p:nvSpPr>
        <p:spPr>
          <a:xfrm>
            <a:off x="4648200" y="1447800"/>
            <a:ext cx="5105400" cy="4572000"/>
          </a:xfrm>
        </p:spPr>
        <p:txBody>
          <a:bodyPr>
            <a:noAutofit/>
          </a:bodyPr>
          <a:lstStyle/>
          <a:p>
            <a:pPr marL="512064" indent="-411480">
              <a:buNone/>
            </a:pPr>
            <a:endParaRPr lang="en-US" sz="3200" b="1" dirty="0" smtClean="0">
              <a:latin typeface="Arial" pitchFamily="34" charset="0"/>
              <a:cs typeface="Arial" pitchFamily="34" charset="0"/>
            </a:endParaRPr>
          </a:p>
          <a:p>
            <a:pPr marL="512064" indent="-411480"/>
            <a:r>
              <a:rPr lang="en-US" sz="3200" b="1" dirty="0" smtClean="0">
                <a:solidFill>
                  <a:schemeClr val="accent2"/>
                </a:solidFill>
                <a:latin typeface="Arial" pitchFamily="34" charset="0"/>
                <a:cs typeface="Arial" pitchFamily="34" charset="0"/>
              </a:rPr>
              <a:t>Is it feasible to implement?</a:t>
            </a:r>
          </a:p>
          <a:p>
            <a:pPr marL="512064" indent="-411480"/>
            <a:r>
              <a:rPr lang="en-US" sz="3200" b="1" dirty="0" smtClean="0">
                <a:solidFill>
                  <a:schemeClr val="accent2"/>
                </a:solidFill>
                <a:latin typeface="Arial" pitchFamily="34" charset="0"/>
                <a:cs typeface="Arial" pitchFamily="34" charset="0"/>
              </a:rPr>
              <a:t>Can the activity be sustained? </a:t>
            </a:r>
          </a:p>
          <a:p>
            <a:pPr marL="512064" indent="-411480"/>
            <a:r>
              <a:rPr lang="en-US" sz="3200" b="1" dirty="0" smtClean="0">
                <a:solidFill>
                  <a:schemeClr val="accent2"/>
                </a:solidFill>
                <a:latin typeface="Arial" pitchFamily="34" charset="0"/>
                <a:cs typeface="Arial" pitchFamily="34" charset="0"/>
              </a:rPr>
              <a:t>Is there an alternative?  </a:t>
            </a:r>
          </a:p>
          <a:p>
            <a:pPr marL="512064" indent="-411480">
              <a:buNone/>
            </a:pPr>
            <a:endParaRPr lang="en-US" sz="3200" b="1" dirty="0" smtClean="0">
              <a:solidFill>
                <a:schemeClr val="tx2"/>
              </a:solidFill>
              <a:latin typeface="Arial Rounded MT Bold" pitchFamily="34" charset="0"/>
            </a:endParaRPr>
          </a:p>
          <a:p>
            <a:pPr marL="512064" indent="-411480">
              <a:buNone/>
            </a:pPr>
            <a:r>
              <a:rPr lang="en-US" sz="3200" b="1" dirty="0" smtClean="0">
                <a:solidFill>
                  <a:schemeClr val="tx2"/>
                </a:solidFill>
                <a:latin typeface="Arial Rounded MT Bold" pitchFamily="34" charset="0"/>
              </a:rPr>
              <a:t> </a:t>
            </a:r>
          </a:p>
          <a:p>
            <a:pPr marL="512064" indent="-411480"/>
            <a:endParaRPr lang="en-US" sz="3200" dirty="0">
              <a:latin typeface="Arial Rounded MT Bold" pitchFamily="34" charset="0"/>
            </a:endParaRPr>
          </a:p>
        </p:txBody>
      </p:sp>
      <p:pic>
        <p:nvPicPr>
          <p:cNvPr id="10" name="Picture 9" descr="10299826-yes-no-maybe-i-do-not-know--choice-or-uncertainty-concept--colorful-sticky-notes-on-a-cork-bulletin-.jpg"/>
          <p:cNvPicPr>
            <a:picLocks noChangeAspect="1"/>
          </p:cNvPicPr>
          <p:nvPr/>
        </p:nvPicPr>
        <p:blipFill>
          <a:blip r:embed="rId3" cstate="print"/>
          <a:stretch>
            <a:fillRect/>
          </a:stretch>
        </p:blipFill>
        <p:spPr>
          <a:xfrm>
            <a:off x="533400" y="1617921"/>
            <a:ext cx="3810000" cy="4401879"/>
          </a:xfrm>
          <a:prstGeom prst="rect">
            <a:avLst/>
          </a:prstGeom>
          <a:ln w="38100">
            <a:solidFill>
              <a:schemeClr val="accent1"/>
            </a:solidFill>
          </a:ln>
          <a:effectLst>
            <a:outerShdw blurRad="292100" dist="139700" dir="2700000" algn="tl" rotWithShape="0">
              <a:srgbClr val="333333">
                <a:alpha val="65000"/>
              </a:srgbClr>
            </a:outerShdw>
          </a:effectLst>
        </p:spPr>
      </p:pic>
      <p:pic>
        <p:nvPicPr>
          <p:cNvPr id="11" name="Picture 6" descr="Al-AnonLogo.jpg"/>
          <p:cNvPicPr>
            <a:picLocks noChangeAspect="1"/>
          </p:cNvPicPr>
          <p:nvPr/>
        </p:nvPicPr>
        <p:blipFill>
          <a:blip r:embed="rId4" cstate="print">
            <a:duotone>
              <a:prstClr val="black"/>
              <a:schemeClr val="accent1">
                <a:tint val="45000"/>
                <a:satMod val="400000"/>
              </a:schemeClr>
            </a:duotone>
          </a:blip>
          <a:srcRect/>
          <a:stretch>
            <a:fillRect/>
          </a:stretch>
        </p:blipFill>
        <p:spPr bwMode="auto">
          <a:xfrm>
            <a:off x="8229600" y="6172200"/>
            <a:ext cx="609600" cy="457200"/>
          </a:xfrm>
          <a:prstGeom prst="rect">
            <a:avLst/>
          </a:prstGeom>
          <a:noFill/>
          <a:ln w="9525">
            <a:noFill/>
            <a:miter lim="800000"/>
            <a:headEnd/>
            <a:tailEnd/>
          </a:ln>
        </p:spPr>
      </p:pic>
      <p:sp>
        <p:nvSpPr>
          <p:cNvPr id="12" name="Rectangle 11"/>
          <p:cNvSpPr/>
          <p:nvPr/>
        </p:nvSpPr>
        <p:spPr>
          <a:xfrm>
            <a:off x="609600" y="6248400"/>
            <a:ext cx="4876800" cy="338554"/>
          </a:xfrm>
          <a:prstGeom prst="rect">
            <a:avLst/>
          </a:prstGeom>
        </p:spPr>
        <p:txBody>
          <a:bodyPr wrap="square">
            <a:spAutoFit/>
          </a:bodyPr>
          <a:lstStyle/>
          <a:p>
            <a:r>
              <a:rPr lang="en-US" sz="1600" b="1" dirty="0" smtClean="0">
                <a:solidFill>
                  <a:schemeClr val="accent6"/>
                </a:solidFill>
                <a:latin typeface="Arial Rounded MT Bold" pitchFamily="34" charset="0"/>
              </a:rPr>
              <a:t>Al-Anon Family Group Headquarters, Inc</a:t>
            </a:r>
            <a:r>
              <a:rPr lang="en-US" sz="1600" dirty="0" smtClean="0">
                <a:solidFill>
                  <a:schemeClr val="accent6"/>
                </a:solidFill>
                <a:latin typeface="Arial Rounded MT Bold" pitchFamily="34" charset="0"/>
              </a:rPr>
              <a:t>.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554162"/>
          </a:xfrm>
        </p:spPr>
        <p:txBody>
          <a:bodyPr>
            <a:noAutofit/>
          </a:bodyPr>
          <a:lstStyle/>
          <a:p>
            <a:pPr algn="ctr"/>
            <a:r>
              <a:rPr lang="en-US" b="1" dirty="0" smtClean="0">
                <a:solidFill>
                  <a:schemeClr val="accent1"/>
                </a:solidFill>
                <a:latin typeface="Arial Black" pitchFamily="34" charset="0"/>
              </a:rPr>
              <a:t>Project assessment</a:t>
            </a:r>
            <a:endParaRPr lang="en-US" b="1" dirty="0">
              <a:solidFill>
                <a:schemeClr val="accent1"/>
              </a:solidFill>
              <a:latin typeface="Arial Black" pitchFamily="34" charset="0"/>
            </a:endParaRPr>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6</a:t>
            </a:fld>
            <a:endParaRPr kumimoji="0" lang="en-US" dirty="0"/>
          </a:p>
        </p:txBody>
      </p:sp>
      <p:sp>
        <p:nvSpPr>
          <p:cNvPr id="5" name="Content Placeholder 4"/>
          <p:cNvSpPr>
            <a:spLocks noGrp="1"/>
          </p:cNvSpPr>
          <p:nvPr>
            <p:ph sz="quarter" idx="1"/>
          </p:nvPr>
        </p:nvSpPr>
        <p:spPr>
          <a:xfrm>
            <a:off x="228600" y="1676400"/>
            <a:ext cx="5257800" cy="4343400"/>
          </a:xfrm>
        </p:spPr>
        <p:txBody>
          <a:bodyPr>
            <a:normAutofit/>
          </a:bodyPr>
          <a:lstStyle/>
          <a:p>
            <a:pPr>
              <a:buNone/>
            </a:pPr>
            <a:r>
              <a:rPr lang="en-US" sz="3200" b="1" dirty="0" smtClean="0">
                <a:solidFill>
                  <a:schemeClr val="accent1"/>
                </a:solidFill>
                <a:latin typeface="Arial Black" pitchFamily="34" charset="0"/>
                <a:cs typeface="Arial" pitchFamily="34" charset="0"/>
              </a:rPr>
              <a:t>Vital resources </a:t>
            </a:r>
          </a:p>
          <a:p>
            <a:pPr indent="-411480"/>
            <a:r>
              <a:rPr lang="en-US" sz="2400" b="1" dirty="0" smtClean="0">
                <a:solidFill>
                  <a:schemeClr val="accent2"/>
                </a:solidFill>
                <a:latin typeface="Arial Rounded MT Bold" pitchFamily="34" charset="0"/>
                <a:cs typeface="Arial" pitchFamily="34" charset="0"/>
              </a:rPr>
              <a:t>The Al-Anon service arm’s</a:t>
            </a:r>
          </a:p>
          <a:p>
            <a:pPr indent="-411480">
              <a:buNone/>
            </a:pPr>
            <a:r>
              <a:rPr lang="en-US" sz="2400" b="1" dirty="0" smtClean="0">
                <a:solidFill>
                  <a:schemeClr val="accent2"/>
                </a:solidFill>
                <a:latin typeface="Arial Rounded MT Bold" pitchFamily="34" charset="0"/>
                <a:cs typeface="Arial" pitchFamily="34" charset="0"/>
              </a:rPr>
              <a:t> 	  commitment to project </a:t>
            </a:r>
          </a:p>
          <a:p>
            <a:pPr indent="-411480"/>
            <a:r>
              <a:rPr lang="en-US" sz="2400" b="1" dirty="0" smtClean="0">
                <a:solidFill>
                  <a:schemeClr val="accent2"/>
                </a:solidFill>
                <a:latin typeface="Arial Rounded MT Bold" pitchFamily="34" charset="0"/>
                <a:cs typeface="Arial" pitchFamily="34" charset="0"/>
              </a:rPr>
              <a:t>Willing Al-Anon volunteers </a:t>
            </a:r>
          </a:p>
          <a:p>
            <a:pPr indent="-411480"/>
            <a:r>
              <a:rPr lang="en-US" sz="2400" b="1" dirty="0" smtClean="0">
                <a:solidFill>
                  <a:schemeClr val="accent2"/>
                </a:solidFill>
                <a:latin typeface="Arial Rounded MT Bold" pitchFamily="34" charset="0"/>
                <a:cs typeface="Arial" pitchFamily="34" charset="0"/>
              </a:rPr>
              <a:t>Members who can</a:t>
            </a:r>
          </a:p>
          <a:p>
            <a:pPr indent="-411480">
              <a:buNone/>
            </a:pPr>
            <a:r>
              <a:rPr lang="en-US" b="1" dirty="0" smtClean="0">
                <a:solidFill>
                  <a:schemeClr val="accent2"/>
                </a:solidFill>
                <a:latin typeface="Arial Rounded MT Bold" pitchFamily="34" charset="0"/>
                <a:cs typeface="Arial" pitchFamily="34" charset="0"/>
              </a:rPr>
              <a:t>     communicate with facility  </a:t>
            </a:r>
          </a:p>
          <a:p>
            <a:pPr indent="-411480">
              <a:buNone/>
            </a:pPr>
            <a:r>
              <a:rPr lang="en-US" b="1" dirty="0">
                <a:solidFill>
                  <a:schemeClr val="accent2"/>
                </a:solidFill>
                <a:latin typeface="Arial Rounded MT Bold" pitchFamily="34" charset="0"/>
                <a:cs typeface="Arial" pitchFamily="34" charset="0"/>
              </a:rPr>
              <a:t> </a:t>
            </a:r>
            <a:r>
              <a:rPr lang="en-US" b="1" dirty="0" smtClean="0">
                <a:solidFill>
                  <a:schemeClr val="accent2"/>
                </a:solidFill>
                <a:latin typeface="Arial Rounded MT Bold" pitchFamily="34" charset="0"/>
                <a:cs typeface="Arial" pitchFamily="34" charset="0"/>
              </a:rPr>
              <a:t>    staff</a:t>
            </a:r>
          </a:p>
          <a:p>
            <a:pPr indent="-411480"/>
            <a:r>
              <a:rPr lang="en-US" sz="2400" b="1" dirty="0" smtClean="0">
                <a:solidFill>
                  <a:schemeClr val="accent2"/>
                </a:solidFill>
                <a:latin typeface="Arial Rounded MT Bold" pitchFamily="34" charset="0"/>
                <a:cs typeface="Arial" pitchFamily="34" charset="0"/>
              </a:rPr>
              <a:t>Funds for supplies and</a:t>
            </a:r>
          </a:p>
          <a:p>
            <a:pPr indent="-411480">
              <a:buNone/>
            </a:pPr>
            <a:r>
              <a:rPr lang="en-US" sz="2400" b="1" dirty="0" smtClean="0">
                <a:solidFill>
                  <a:schemeClr val="accent2"/>
                </a:solidFill>
                <a:latin typeface="Arial Rounded MT Bold" pitchFamily="34" charset="0"/>
                <a:cs typeface="Arial" pitchFamily="34" charset="0"/>
              </a:rPr>
              <a:t>     materials</a:t>
            </a:r>
          </a:p>
          <a:p>
            <a:endParaRPr lang="en-US" sz="2400" b="1" dirty="0" smtClean="0">
              <a:solidFill>
                <a:schemeClr val="accent2"/>
              </a:solidFill>
              <a:latin typeface="Arial" pitchFamily="34" charset="0"/>
              <a:cs typeface="Arial" pitchFamily="34" charset="0"/>
            </a:endParaRPr>
          </a:p>
          <a:p>
            <a:pPr>
              <a:buSzPct val="125000"/>
              <a:buNone/>
            </a:pPr>
            <a:endParaRPr lang="en-US" sz="2000" b="1" dirty="0" smtClean="0">
              <a:solidFill>
                <a:schemeClr val="accent1"/>
              </a:solidFill>
              <a:latin typeface="Arial" pitchFamily="34" charset="0"/>
              <a:cs typeface="Arial" pitchFamily="34" charset="0"/>
            </a:endParaRPr>
          </a:p>
        </p:txBody>
      </p:sp>
      <p:pic>
        <p:nvPicPr>
          <p:cNvPr id="7" name="Content Placeholder 6" descr="thumbnailCAJX5RE4.jpg"/>
          <p:cNvPicPr>
            <a:picLocks noGrp="1" noChangeAspect="1"/>
          </p:cNvPicPr>
          <p:nvPr>
            <p:ph sz="quarter" idx="2"/>
          </p:nvPr>
        </p:nvPicPr>
        <p:blipFill>
          <a:blip r:embed="rId3" cstate="print"/>
          <a:stretch>
            <a:fillRect/>
          </a:stretch>
        </p:blipFill>
        <p:spPr>
          <a:xfrm>
            <a:off x="5029200" y="1669288"/>
            <a:ext cx="3581400" cy="4183888"/>
          </a:xfrm>
          <a:prstGeom prst="rect">
            <a:avLst/>
          </a:prstGeom>
          <a:ln w="19050">
            <a:solidFill>
              <a:schemeClr val="accent1"/>
            </a:solidFill>
          </a:ln>
          <a:effectLst>
            <a:outerShdw blurRad="292100" dist="139700" dir="2700000" algn="tl" rotWithShape="0">
              <a:srgbClr val="333333">
                <a:alpha val="65000"/>
              </a:srgbClr>
            </a:outerShdw>
          </a:effectLst>
        </p:spPr>
      </p:pic>
      <p:pic>
        <p:nvPicPr>
          <p:cNvPr id="8" name="Picture 7" descr="Al-AnonLogo.jpg"/>
          <p:cNvPicPr>
            <a:picLocks noChangeAspect="1"/>
          </p:cNvPicPr>
          <p:nvPr/>
        </p:nvPicPr>
        <p:blipFill>
          <a:blip r:embed="rId4" cstate="print">
            <a:duotone>
              <a:prstClr val="black"/>
              <a:schemeClr val="accent1">
                <a:tint val="45000"/>
                <a:satMod val="400000"/>
              </a:schemeClr>
            </a:duotone>
          </a:blip>
          <a:srcRect/>
          <a:stretch>
            <a:fillRect/>
          </a:stretch>
        </p:blipFill>
        <p:spPr bwMode="auto">
          <a:xfrm>
            <a:off x="8305800" y="6172200"/>
            <a:ext cx="609600" cy="457200"/>
          </a:xfrm>
          <a:prstGeom prst="rect">
            <a:avLst/>
          </a:prstGeom>
          <a:noFill/>
          <a:ln w="9525">
            <a:noFill/>
            <a:miter lim="800000"/>
            <a:headEnd/>
            <a:tailEnd/>
          </a:ln>
        </p:spPr>
      </p:pic>
      <p:sp>
        <p:nvSpPr>
          <p:cNvPr id="9" name="Rectangle 8"/>
          <p:cNvSpPr/>
          <p:nvPr/>
        </p:nvSpPr>
        <p:spPr>
          <a:xfrm>
            <a:off x="609600" y="6248400"/>
            <a:ext cx="4876800" cy="338554"/>
          </a:xfrm>
          <a:prstGeom prst="rect">
            <a:avLst/>
          </a:prstGeom>
        </p:spPr>
        <p:txBody>
          <a:bodyPr wrap="square">
            <a:spAutoFit/>
          </a:bodyPr>
          <a:lstStyle/>
          <a:p>
            <a:r>
              <a:rPr lang="en-US" sz="1600" b="1" dirty="0" smtClean="0">
                <a:solidFill>
                  <a:schemeClr val="accent6"/>
                </a:solidFill>
                <a:latin typeface="Arial Rounded MT Bold" pitchFamily="34" charset="0"/>
              </a:rPr>
              <a:t>Al-Anon Family Group Headquarters, Inc</a:t>
            </a:r>
            <a:r>
              <a:rPr lang="en-US" sz="1600" dirty="0" smtClean="0">
                <a:solidFill>
                  <a:schemeClr val="accent6"/>
                </a:solidFill>
                <a:latin typeface="Arial Rounded MT Bold" pitchFamily="34" charset="0"/>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0" y="0"/>
            <a:ext cx="9144000" cy="1828800"/>
          </a:xfrm>
        </p:spPr>
        <p:txBody>
          <a:bodyPr>
            <a:noAutofit/>
          </a:bodyPr>
          <a:lstStyle/>
          <a:p>
            <a:pPr algn="ctr"/>
            <a:r>
              <a:rPr lang="en-US" b="1" dirty="0" smtClean="0">
                <a:solidFill>
                  <a:schemeClr val="accent1"/>
                </a:solidFill>
                <a:latin typeface="Arial Black" pitchFamily="34" charset="0"/>
              </a:rPr>
              <a:t>Committee approval </a:t>
            </a:r>
            <a:br>
              <a:rPr lang="en-US" b="1" dirty="0" smtClean="0">
                <a:solidFill>
                  <a:schemeClr val="accent1"/>
                </a:solidFill>
                <a:latin typeface="Arial Black" pitchFamily="34" charset="0"/>
              </a:rPr>
            </a:br>
            <a:r>
              <a:rPr lang="en-US" b="1" dirty="0" smtClean="0">
                <a:solidFill>
                  <a:schemeClr val="accent1"/>
                </a:solidFill>
                <a:latin typeface="Arial Black" pitchFamily="34" charset="0"/>
              </a:rPr>
              <a:t>of activities </a:t>
            </a:r>
            <a:endParaRPr lang="en-US" b="1" dirty="0">
              <a:solidFill>
                <a:schemeClr val="accent1"/>
              </a:solidFill>
              <a:latin typeface="Arial Black" pitchFamily="34" charset="0"/>
            </a:endParaRPr>
          </a:p>
        </p:txBody>
      </p:sp>
      <p:sp>
        <p:nvSpPr>
          <p:cNvPr id="3" name="Footer Placeholder 2"/>
          <p:cNvSpPr>
            <a:spLocks noGrp="1"/>
          </p:cNvSpPr>
          <p:nvPr>
            <p:ph type="ftr" sz="quarter" idx="11"/>
          </p:nvPr>
        </p:nvSpPr>
        <p:spPr>
          <a:xfrm>
            <a:off x="914400" y="6172200"/>
            <a:ext cx="3962400" cy="685800"/>
          </a:xfrm>
        </p:spPr>
        <p:txBody>
          <a:bodyPr/>
          <a:lstStyle/>
          <a:p>
            <a:r>
              <a:rPr kumimoji="0" lang="en-US" b="1" dirty="0" smtClean="0">
                <a:latin typeface="Arial Rounded MT Bold" pitchFamily="34" charset="0"/>
              </a:rPr>
              <a:t>Al-Anon Family Group Headquarters, Inc.</a:t>
            </a:r>
            <a:endParaRPr kumimoji="0" lang="en-US" b="1" dirty="0">
              <a:latin typeface="Arial Rounded MT Bold" pitchFamily="34" charset="0"/>
            </a:endParaRPr>
          </a:p>
        </p:txBody>
      </p:sp>
      <p:sp>
        <p:nvSpPr>
          <p:cNvPr id="4" name="Slide Number Placeholder 3"/>
          <p:cNvSpPr>
            <a:spLocks noGrp="1"/>
          </p:cNvSpPr>
          <p:nvPr>
            <p:ph type="sldNum" sz="quarter" idx="12"/>
          </p:nvPr>
        </p:nvSpPr>
        <p:spPr/>
        <p:txBody>
          <a:bodyPr/>
          <a:lstStyle/>
          <a:p>
            <a:fld id="{6F42FDE4-A7DD-41A7-A0A6-9B649FB43336}" type="slidenum">
              <a:rPr kumimoji="0" lang="en-US" smtClean="0"/>
              <a:pPr/>
              <a:t>7</a:t>
            </a:fld>
            <a:endParaRPr kumimoji="0" lang="en-US" dirty="0"/>
          </a:p>
        </p:txBody>
      </p:sp>
      <p:sp>
        <p:nvSpPr>
          <p:cNvPr id="14" name="Text Placeholder 13"/>
          <p:cNvSpPr>
            <a:spLocks noGrp="1"/>
          </p:cNvSpPr>
          <p:nvPr>
            <p:ph sz="quarter" idx="1"/>
          </p:nvPr>
        </p:nvSpPr>
        <p:spPr>
          <a:xfrm>
            <a:off x="533400" y="1905000"/>
            <a:ext cx="3200400" cy="4114800"/>
          </a:xfrm>
        </p:spPr>
        <p:txBody>
          <a:bodyPr>
            <a:normAutofit/>
          </a:bodyPr>
          <a:lstStyle/>
          <a:p>
            <a:pPr>
              <a:buNone/>
            </a:pPr>
            <a:endParaRPr lang="en-US" sz="2400" dirty="0" smtClean="0">
              <a:latin typeface="Arial Rounded MT Bold" pitchFamily="34" charset="0"/>
            </a:endParaRPr>
          </a:p>
          <a:p>
            <a:pPr>
              <a:buBlip>
                <a:blip r:embed="rId3"/>
              </a:buBlip>
            </a:pPr>
            <a:endParaRPr lang="en-US" sz="2400" dirty="0" smtClean="0">
              <a:latin typeface="Arial Rounded MT Bold" pitchFamily="34" charset="0"/>
            </a:endParaRPr>
          </a:p>
          <a:p>
            <a:pPr>
              <a:buBlip>
                <a:blip r:embed="rId3"/>
              </a:buBlip>
            </a:pPr>
            <a:endParaRPr lang="en-US" sz="2400" dirty="0" smtClean="0">
              <a:latin typeface="Arial Rounded MT Bold" pitchFamily="34" charset="0"/>
            </a:endParaRPr>
          </a:p>
          <a:p>
            <a:pPr>
              <a:buNone/>
            </a:pPr>
            <a:endParaRPr lang="en-US" sz="2400" dirty="0" smtClean="0">
              <a:solidFill>
                <a:schemeClr val="tx1"/>
              </a:solidFill>
              <a:latin typeface="Arial Rounded MT Bold" pitchFamily="34" charset="0"/>
            </a:endParaRPr>
          </a:p>
        </p:txBody>
      </p:sp>
      <p:sp>
        <p:nvSpPr>
          <p:cNvPr id="12" name="Content Placeholder 11"/>
          <p:cNvSpPr>
            <a:spLocks noGrp="1"/>
          </p:cNvSpPr>
          <p:nvPr>
            <p:ph sz="quarter" idx="2"/>
          </p:nvPr>
        </p:nvSpPr>
        <p:spPr>
          <a:xfrm>
            <a:off x="152400" y="1676400"/>
            <a:ext cx="9144000" cy="4419600"/>
          </a:xfrm>
        </p:spPr>
        <p:txBody>
          <a:bodyPr>
            <a:normAutofit/>
          </a:bodyPr>
          <a:lstStyle/>
          <a:p>
            <a:pPr marL="0" indent="0">
              <a:spcBef>
                <a:spcPts val="0"/>
              </a:spcBef>
              <a:buSzPct val="125000"/>
              <a:buNone/>
            </a:pPr>
            <a:r>
              <a:rPr lang="en-US" sz="3800" b="1" dirty="0" smtClean="0">
                <a:solidFill>
                  <a:schemeClr val="accent1"/>
                </a:solidFill>
                <a:latin typeface="Arial" pitchFamily="34" charset="0"/>
                <a:cs typeface="Arial" pitchFamily="34" charset="0"/>
              </a:rPr>
              <a:t>Public Outreach Committee approves</a:t>
            </a:r>
          </a:p>
          <a:p>
            <a:pPr>
              <a:spcBef>
                <a:spcPts val="0"/>
              </a:spcBef>
              <a:buSzPct val="125000"/>
              <a:buNone/>
            </a:pPr>
            <a:r>
              <a:rPr lang="en-US" sz="800" b="1" dirty="0" smtClean="0">
                <a:solidFill>
                  <a:schemeClr val="accent1"/>
                </a:solidFill>
                <a:latin typeface="Arial" pitchFamily="34" charset="0"/>
                <a:cs typeface="Arial" pitchFamily="34" charset="0"/>
              </a:rPr>
              <a:t> </a:t>
            </a:r>
          </a:p>
          <a:p>
            <a:pPr marL="822960" indent="-411480">
              <a:spcBef>
                <a:spcPts val="0"/>
              </a:spcBef>
              <a:buSzPct val="125000"/>
              <a:buFont typeface="Arial" pitchFamily="34" charset="0"/>
              <a:buChar char="•"/>
            </a:pPr>
            <a:r>
              <a:rPr lang="en-US" sz="2800" b="1" dirty="0" smtClean="0">
                <a:solidFill>
                  <a:schemeClr val="accent2"/>
                </a:solidFill>
                <a:latin typeface="Arial" pitchFamily="34" charset="0"/>
                <a:cs typeface="Arial" pitchFamily="34" charset="0"/>
              </a:rPr>
              <a:t>Projects requested by a facility’s staff or</a:t>
            </a:r>
          </a:p>
          <a:p>
            <a:pPr marL="822960" indent="-411480">
              <a:spcBef>
                <a:spcPts val="0"/>
              </a:spcBef>
              <a:buSzPct val="125000"/>
              <a:buNone/>
            </a:pPr>
            <a:r>
              <a:rPr lang="en-US" sz="2800" b="1" dirty="0" smtClean="0">
                <a:solidFill>
                  <a:schemeClr val="accent2"/>
                </a:solidFill>
                <a:latin typeface="Arial" pitchFamily="34" charset="0"/>
                <a:cs typeface="Arial" pitchFamily="34" charset="0"/>
              </a:rPr>
              <a:t>    proposed by members</a:t>
            </a:r>
          </a:p>
          <a:p>
            <a:pPr marL="822960" indent="-411480">
              <a:spcBef>
                <a:spcPts val="0"/>
              </a:spcBef>
              <a:buSzPct val="125000"/>
              <a:buFont typeface="Arial" pitchFamily="34" charset="0"/>
              <a:buChar char="•"/>
            </a:pPr>
            <a:r>
              <a:rPr lang="en-US" sz="2800" b="1" dirty="0" smtClean="0">
                <a:solidFill>
                  <a:schemeClr val="accent2"/>
                </a:solidFill>
                <a:latin typeface="Arial" pitchFamily="34" charset="0"/>
                <a:cs typeface="Arial" pitchFamily="34" charset="0"/>
              </a:rPr>
              <a:t>A timeframe for implementation</a:t>
            </a:r>
          </a:p>
          <a:p>
            <a:pPr marL="822960" indent="-411480">
              <a:spcBef>
                <a:spcPts val="0"/>
              </a:spcBef>
              <a:buSzPct val="125000"/>
              <a:buFont typeface="Arial" pitchFamily="34" charset="0"/>
              <a:buChar char="•"/>
            </a:pPr>
            <a:r>
              <a:rPr lang="en-US" sz="2800" b="1" dirty="0" smtClean="0">
                <a:solidFill>
                  <a:schemeClr val="accent2"/>
                </a:solidFill>
                <a:latin typeface="Arial" pitchFamily="34" charset="0"/>
                <a:cs typeface="Arial" pitchFamily="34" charset="0"/>
              </a:rPr>
              <a:t>Available or additional resources</a:t>
            </a:r>
          </a:p>
          <a:p>
            <a:pPr marL="822960" indent="-411480">
              <a:spcBef>
                <a:spcPts val="0"/>
              </a:spcBef>
              <a:buSzPct val="125000"/>
              <a:buNone/>
            </a:pPr>
            <a:r>
              <a:rPr lang="en-US" sz="2800" b="1" dirty="0" smtClean="0">
                <a:solidFill>
                  <a:schemeClr val="accent2"/>
                </a:solidFill>
                <a:latin typeface="Arial" pitchFamily="34" charset="0"/>
                <a:cs typeface="Arial" pitchFamily="34" charset="0"/>
              </a:rPr>
              <a:t>    needed</a:t>
            </a:r>
          </a:p>
          <a:p>
            <a:pPr indent="-411480">
              <a:spcBef>
                <a:spcPts val="0"/>
              </a:spcBef>
              <a:buSzPct val="125000"/>
              <a:buNone/>
            </a:pPr>
            <a:endParaRPr lang="en-US" sz="3000" b="1" dirty="0" smtClean="0">
              <a:solidFill>
                <a:schemeClr val="accent2"/>
              </a:solidFill>
              <a:latin typeface="Arial" pitchFamily="34" charset="0"/>
              <a:cs typeface="Arial" pitchFamily="34" charset="0"/>
            </a:endParaRPr>
          </a:p>
          <a:p>
            <a:pPr indent="-411480">
              <a:spcBef>
                <a:spcPts val="0"/>
              </a:spcBef>
              <a:buSzPct val="125000"/>
              <a:buNone/>
            </a:pPr>
            <a:endParaRPr lang="en-US" sz="3000" b="1" dirty="0" smtClean="0">
              <a:solidFill>
                <a:schemeClr val="accent2"/>
              </a:solidFill>
              <a:latin typeface="Arial" pitchFamily="34" charset="0"/>
              <a:cs typeface="Arial" pitchFamily="34" charset="0"/>
            </a:endParaRPr>
          </a:p>
          <a:p>
            <a:pPr indent="-411480">
              <a:spcBef>
                <a:spcPts val="0"/>
              </a:spcBef>
              <a:buSzPct val="125000"/>
              <a:buNone/>
            </a:pPr>
            <a:endParaRPr lang="en-US" sz="3000" b="1" dirty="0" smtClean="0">
              <a:solidFill>
                <a:schemeClr val="accent2"/>
              </a:solidFill>
              <a:latin typeface="Arial" pitchFamily="34" charset="0"/>
              <a:cs typeface="Arial" pitchFamily="34" charset="0"/>
            </a:endParaRPr>
          </a:p>
          <a:p>
            <a:pPr>
              <a:spcBef>
                <a:spcPts val="0"/>
              </a:spcBef>
              <a:buSzPct val="125000"/>
              <a:buNone/>
            </a:pPr>
            <a:endParaRPr lang="en-US" sz="2400" b="1" dirty="0" smtClean="0">
              <a:solidFill>
                <a:schemeClr val="accent2"/>
              </a:solidFill>
              <a:latin typeface="Arial" pitchFamily="34" charset="0"/>
              <a:cs typeface="Arial" pitchFamily="34" charset="0"/>
            </a:endParaRPr>
          </a:p>
          <a:p>
            <a:pPr>
              <a:spcBef>
                <a:spcPts val="0"/>
              </a:spcBef>
              <a:buSzPct val="125000"/>
              <a:buNone/>
            </a:pPr>
            <a:endParaRPr lang="en-US" sz="2400" b="1" dirty="0" smtClean="0">
              <a:latin typeface="Arial" pitchFamily="34" charset="0"/>
              <a:cs typeface="Arial" pitchFamily="34" charset="0"/>
            </a:endParaRPr>
          </a:p>
          <a:p>
            <a:pPr>
              <a:spcBef>
                <a:spcPts val="0"/>
              </a:spcBef>
              <a:buSzPct val="125000"/>
              <a:buNone/>
            </a:pPr>
            <a:endParaRPr lang="en-US" sz="2400" b="1" dirty="0" smtClean="0">
              <a:latin typeface="Arial" pitchFamily="34" charset="0"/>
              <a:cs typeface="Arial" pitchFamily="34" charset="0"/>
            </a:endParaRPr>
          </a:p>
          <a:p>
            <a:pPr>
              <a:spcBef>
                <a:spcPts val="0"/>
              </a:spcBef>
              <a:buNone/>
            </a:pPr>
            <a:endParaRPr lang="en-US" sz="2800" b="1" dirty="0" smtClean="0">
              <a:solidFill>
                <a:schemeClr val="accent2"/>
              </a:solidFill>
              <a:latin typeface="Arial" pitchFamily="34" charset="0"/>
              <a:cs typeface="Arial" pitchFamily="34" charset="0"/>
            </a:endParaRPr>
          </a:p>
          <a:p>
            <a:pPr>
              <a:buSzPct val="125000"/>
              <a:buFont typeface="Arial" pitchFamily="34" charset="0"/>
              <a:buChar char="•"/>
            </a:pPr>
            <a:endParaRPr lang="en-US" sz="2800" b="1" dirty="0" smtClean="0">
              <a:solidFill>
                <a:schemeClr val="accent2"/>
              </a:solidFill>
              <a:latin typeface="Arial" pitchFamily="34" charset="0"/>
              <a:cs typeface="Arial" pitchFamily="34" charset="0"/>
            </a:endParaRPr>
          </a:p>
          <a:p>
            <a:endParaRPr lang="en-US" sz="2800" b="1" dirty="0">
              <a:solidFill>
                <a:schemeClr val="accent2"/>
              </a:solidFill>
              <a:latin typeface="Arial" pitchFamily="34" charset="0"/>
              <a:cs typeface="Arial" pitchFamily="34" charset="0"/>
            </a:endParaRPr>
          </a:p>
        </p:txBody>
      </p:sp>
      <p:pic>
        <p:nvPicPr>
          <p:cNvPr id="9" name="Picture 6" descr="Al-AnonLogo.jpg"/>
          <p:cNvPicPr>
            <a:picLocks noChangeAspect="1"/>
          </p:cNvPicPr>
          <p:nvPr/>
        </p:nvPicPr>
        <p:blipFill>
          <a:blip r:embed="rId4" cstate="print">
            <a:duotone>
              <a:prstClr val="black"/>
              <a:schemeClr val="accent1">
                <a:tint val="45000"/>
                <a:satMod val="400000"/>
              </a:schemeClr>
            </a:duotone>
          </a:blip>
          <a:srcRect/>
          <a:stretch>
            <a:fillRect/>
          </a:stretch>
        </p:blipFill>
        <p:spPr bwMode="auto">
          <a:xfrm>
            <a:off x="8229600" y="6172200"/>
            <a:ext cx="609600" cy="457200"/>
          </a:xfrm>
          <a:prstGeom prst="rect">
            <a:avLst/>
          </a:prstGeom>
          <a:noFill/>
          <a:ln w="9525">
            <a:noFill/>
            <a:miter lim="800000"/>
            <a:headEnd/>
            <a:tailEnd/>
          </a:ln>
        </p:spPr>
      </p:pic>
      <p:pic>
        <p:nvPicPr>
          <p:cNvPr id="17" name="Picture 16" descr="ApprovedStamp.png"/>
          <p:cNvPicPr>
            <a:picLocks noChangeAspect="1"/>
          </p:cNvPicPr>
          <p:nvPr/>
        </p:nvPicPr>
        <p:blipFill>
          <a:blip r:embed="rId5" cstate="print"/>
          <a:stretch>
            <a:fillRect/>
          </a:stretch>
        </p:blipFill>
        <p:spPr>
          <a:xfrm rot="20915926">
            <a:off x="5222500" y="3670664"/>
            <a:ext cx="3445526" cy="2299647"/>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274638"/>
            <a:ext cx="9144000" cy="3611562"/>
          </a:xfrm>
        </p:spPr>
        <p:txBody>
          <a:bodyPr>
            <a:normAutofit/>
          </a:bodyPr>
          <a:lstStyle/>
          <a:p>
            <a:pPr algn="ctr"/>
            <a:r>
              <a:rPr lang="en-US" sz="3800" b="1" dirty="0" smtClean="0">
                <a:solidFill>
                  <a:schemeClr val="accent2"/>
                </a:solidFill>
                <a:latin typeface="Arial Black" pitchFamily="34" charset="0"/>
                <a:cs typeface="Arial" pitchFamily="34" charset="0"/>
              </a:rPr>
              <a:t/>
            </a:r>
            <a:br>
              <a:rPr lang="en-US" sz="3800" b="1" dirty="0" smtClean="0">
                <a:solidFill>
                  <a:schemeClr val="accent2"/>
                </a:solidFill>
                <a:latin typeface="Arial Black" pitchFamily="34" charset="0"/>
                <a:cs typeface="Arial" pitchFamily="34" charset="0"/>
              </a:rPr>
            </a:br>
            <a:r>
              <a:rPr lang="en-US" sz="3800" b="1" dirty="0" smtClean="0">
                <a:solidFill>
                  <a:schemeClr val="accent2"/>
                </a:solidFill>
                <a:latin typeface="Arial Black" pitchFamily="34" charset="0"/>
                <a:cs typeface="Arial" pitchFamily="34" charset="0"/>
              </a:rPr>
              <a:t>Project management, stage two: </a:t>
            </a:r>
            <a:r>
              <a:rPr lang="en-US" sz="5400" b="1" dirty="0" smtClean="0">
                <a:solidFill>
                  <a:schemeClr val="accent1"/>
                </a:solidFill>
                <a:latin typeface="Arial Black" pitchFamily="34" charset="0"/>
                <a:cs typeface="Arial" pitchFamily="34" charset="0"/>
              </a:rPr>
              <a:t>Planning the project </a:t>
            </a:r>
            <a:endParaRPr lang="en-US" sz="5400" b="1" dirty="0">
              <a:solidFill>
                <a:schemeClr val="accent1"/>
              </a:solidFill>
              <a:latin typeface="Arial Black" pitchFamily="34" charset="0"/>
              <a:cs typeface="Arial" pitchFamily="34" charset="0"/>
            </a:endParaRPr>
          </a:p>
        </p:txBody>
      </p:sp>
      <p:sp>
        <p:nvSpPr>
          <p:cNvPr id="9" name="Slide Number Placeholder 8"/>
          <p:cNvSpPr>
            <a:spLocks noGrp="1"/>
          </p:cNvSpPr>
          <p:nvPr>
            <p:ph type="sldNum" sz="quarter" idx="12"/>
          </p:nvPr>
        </p:nvSpPr>
        <p:spPr/>
        <p:txBody>
          <a:bodyPr/>
          <a:lstStyle/>
          <a:p>
            <a:fld id="{6F42FDE4-A7DD-41A7-A0A6-9B649FB43336}" type="slidenum">
              <a:rPr kumimoji="0" lang="en-US" smtClean="0"/>
              <a:pPr/>
              <a:t>8</a:t>
            </a:fld>
            <a:endParaRPr kumimoji="0" lang="en-US" dirty="0"/>
          </a:p>
        </p:txBody>
      </p:sp>
      <p:pic>
        <p:nvPicPr>
          <p:cNvPr id="7" name="Picture 6" descr="Al-AnonLogo.jpg"/>
          <p:cNvPicPr>
            <a:picLocks noChangeAspect="1"/>
          </p:cNvPicPr>
          <p:nvPr/>
        </p:nvPicPr>
        <p:blipFill>
          <a:blip r:embed="rId3" cstate="print">
            <a:duotone>
              <a:prstClr val="black"/>
              <a:schemeClr val="accent1">
                <a:tint val="45000"/>
                <a:satMod val="400000"/>
              </a:schemeClr>
            </a:duotone>
          </a:blip>
          <a:srcRect/>
          <a:stretch>
            <a:fillRect/>
          </a:stretch>
        </p:blipFill>
        <p:spPr bwMode="auto">
          <a:xfrm>
            <a:off x="8229600" y="6172200"/>
            <a:ext cx="609600" cy="457200"/>
          </a:xfrm>
          <a:prstGeom prst="rect">
            <a:avLst/>
          </a:prstGeom>
          <a:noFill/>
          <a:ln w="9525">
            <a:noFill/>
            <a:miter lim="800000"/>
            <a:headEnd/>
            <a:tailEnd/>
          </a:ln>
        </p:spPr>
      </p:pic>
      <p:sp>
        <p:nvSpPr>
          <p:cNvPr id="11" name="Rectangle 10"/>
          <p:cNvSpPr/>
          <p:nvPr/>
        </p:nvSpPr>
        <p:spPr>
          <a:xfrm>
            <a:off x="609600" y="6248400"/>
            <a:ext cx="4876800" cy="338554"/>
          </a:xfrm>
          <a:prstGeom prst="rect">
            <a:avLst/>
          </a:prstGeom>
        </p:spPr>
        <p:txBody>
          <a:bodyPr wrap="square">
            <a:spAutoFit/>
          </a:bodyPr>
          <a:lstStyle/>
          <a:p>
            <a:r>
              <a:rPr lang="en-US" sz="1600" b="1" dirty="0" smtClean="0">
                <a:solidFill>
                  <a:schemeClr val="accent6"/>
                </a:solidFill>
                <a:latin typeface="Arial Rounded MT Bold" pitchFamily="34" charset="0"/>
              </a:rPr>
              <a:t>Al-Anon Family Group Headquarters, Inc</a:t>
            </a:r>
            <a:r>
              <a:rPr lang="en-US" sz="1600" dirty="0" smtClean="0">
                <a:solidFill>
                  <a:schemeClr val="accent6"/>
                </a:solidFill>
                <a:latin typeface="Arial Rounded MT Bold" pitchFamily="34" charset="0"/>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228600"/>
            <a:ext cx="9144000" cy="1249362"/>
          </a:xfrm>
        </p:spPr>
        <p:txBody>
          <a:bodyPr>
            <a:normAutofit/>
          </a:bodyPr>
          <a:lstStyle/>
          <a:p>
            <a:pPr algn="ctr"/>
            <a:r>
              <a:rPr lang="en-US" b="1" dirty="0" smtClean="0">
                <a:solidFill>
                  <a:schemeClr val="accent1"/>
                </a:solidFill>
                <a:latin typeface="Arial Black" pitchFamily="34" charset="0"/>
              </a:rPr>
              <a:t>Appoint a Project Coordinator</a:t>
            </a:r>
            <a:endParaRPr lang="en-US" b="1" dirty="0">
              <a:solidFill>
                <a:schemeClr val="accent1"/>
              </a:solidFill>
              <a:latin typeface="Arial Black" pitchFamily="34" charset="0"/>
            </a:endParaRPr>
          </a:p>
        </p:txBody>
      </p:sp>
      <p:sp>
        <p:nvSpPr>
          <p:cNvPr id="4" name="Slide Number Placeholder 3"/>
          <p:cNvSpPr>
            <a:spLocks noGrp="1"/>
          </p:cNvSpPr>
          <p:nvPr>
            <p:ph type="sldNum" sz="quarter" idx="12"/>
          </p:nvPr>
        </p:nvSpPr>
        <p:spPr>
          <a:solidFill>
            <a:schemeClr val="accent1"/>
          </a:solidFill>
        </p:spPr>
        <p:txBody>
          <a:bodyPr/>
          <a:lstStyle/>
          <a:p>
            <a:fld id="{6F42FDE4-A7DD-41A7-A0A6-9B649FB43336}" type="slidenum">
              <a:rPr kumimoji="0" lang="en-US" smtClean="0"/>
              <a:pPr/>
              <a:t>9</a:t>
            </a:fld>
            <a:endParaRPr kumimoji="0" lang="en-US" dirty="0"/>
          </a:p>
        </p:txBody>
      </p:sp>
      <p:sp>
        <p:nvSpPr>
          <p:cNvPr id="3" name="Content Placeholder 2"/>
          <p:cNvSpPr>
            <a:spLocks noGrp="1"/>
          </p:cNvSpPr>
          <p:nvPr>
            <p:ph sz="quarter" idx="4294967295"/>
          </p:nvPr>
        </p:nvSpPr>
        <p:spPr>
          <a:xfrm>
            <a:off x="0" y="1447800"/>
            <a:ext cx="3749675" cy="4572000"/>
          </a:xfrm>
        </p:spPr>
        <p:txBody>
          <a:bodyPr>
            <a:normAutofit/>
          </a:bodyPr>
          <a:lstStyle/>
          <a:p>
            <a:pPr marL="514350" indent="-514350">
              <a:buNone/>
            </a:pPr>
            <a:endParaRPr lang="en-US" sz="1000" b="1" dirty="0" smtClean="0">
              <a:solidFill>
                <a:schemeClr val="tx2"/>
              </a:solidFill>
              <a:latin typeface="Arial Rounded MT Bold" pitchFamily="34" charset="0"/>
            </a:endParaRPr>
          </a:p>
          <a:p>
            <a:pPr marL="514350" indent="-514350">
              <a:buNone/>
            </a:pPr>
            <a:endParaRPr lang="en-US" sz="2400" b="1" dirty="0" smtClean="0">
              <a:solidFill>
                <a:schemeClr val="accent5"/>
              </a:solidFill>
              <a:latin typeface="Arial Rounded MT Bold" pitchFamily="34" charset="0"/>
            </a:endParaRPr>
          </a:p>
          <a:p>
            <a:pPr marL="514350" indent="-514350">
              <a:buAutoNum type="arabicPeriod"/>
            </a:pPr>
            <a:endParaRPr lang="en-US" sz="2800" b="1" dirty="0" smtClean="0">
              <a:solidFill>
                <a:schemeClr val="accent3"/>
              </a:solidFill>
              <a:latin typeface="Arial Rounded MT Bold" pitchFamily="34" charset="0"/>
            </a:endParaRPr>
          </a:p>
          <a:p>
            <a:pPr marL="514350" indent="-514350">
              <a:buNone/>
            </a:pPr>
            <a:endParaRPr lang="en-US" sz="2800" b="1" dirty="0" smtClean="0">
              <a:solidFill>
                <a:schemeClr val="accent3"/>
              </a:solidFill>
              <a:latin typeface="Arial Rounded MT Bold" pitchFamily="34" charset="0"/>
            </a:endParaRPr>
          </a:p>
        </p:txBody>
      </p:sp>
      <p:pic>
        <p:nvPicPr>
          <p:cNvPr id="10" name="Picture 6" descr="Al-AnonLogo.jpg"/>
          <p:cNvPicPr>
            <a:picLocks noChangeAspect="1"/>
          </p:cNvPicPr>
          <p:nvPr/>
        </p:nvPicPr>
        <p:blipFill>
          <a:blip r:embed="rId3" cstate="print">
            <a:duotone>
              <a:prstClr val="black"/>
              <a:schemeClr val="accent1">
                <a:tint val="45000"/>
                <a:satMod val="400000"/>
              </a:schemeClr>
            </a:duotone>
          </a:blip>
          <a:srcRect/>
          <a:stretch>
            <a:fillRect/>
          </a:stretch>
        </p:blipFill>
        <p:spPr bwMode="auto">
          <a:xfrm>
            <a:off x="8229600" y="6172200"/>
            <a:ext cx="609600" cy="457200"/>
          </a:xfrm>
          <a:prstGeom prst="rect">
            <a:avLst/>
          </a:prstGeom>
          <a:noFill/>
          <a:ln w="9525">
            <a:noFill/>
            <a:miter lim="800000"/>
            <a:headEnd/>
            <a:tailEnd/>
          </a:ln>
        </p:spPr>
      </p:pic>
      <p:sp>
        <p:nvSpPr>
          <p:cNvPr id="11" name="Rectangle 10"/>
          <p:cNvSpPr/>
          <p:nvPr/>
        </p:nvSpPr>
        <p:spPr>
          <a:xfrm>
            <a:off x="609600" y="6248400"/>
            <a:ext cx="4876800" cy="338554"/>
          </a:xfrm>
          <a:prstGeom prst="rect">
            <a:avLst/>
          </a:prstGeom>
        </p:spPr>
        <p:txBody>
          <a:bodyPr wrap="square">
            <a:spAutoFit/>
          </a:bodyPr>
          <a:lstStyle/>
          <a:p>
            <a:r>
              <a:rPr lang="en-US" sz="1600" b="1" dirty="0" smtClean="0">
                <a:solidFill>
                  <a:schemeClr val="accent6"/>
                </a:solidFill>
                <a:latin typeface="Arial Rounded MT Bold" pitchFamily="34" charset="0"/>
              </a:rPr>
              <a:t>Al-Anon Family Group Headquarters, Inc</a:t>
            </a:r>
            <a:r>
              <a:rPr lang="en-US" sz="1600" dirty="0" smtClean="0">
                <a:solidFill>
                  <a:schemeClr val="accent6"/>
                </a:solidFill>
                <a:latin typeface="Arial Rounded MT Bold" pitchFamily="34" charset="0"/>
              </a:rPr>
              <a:t>. </a:t>
            </a:r>
          </a:p>
        </p:txBody>
      </p:sp>
      <p:pic>
        <p:nvPicPr>
          <p:cNvPr id="12" name="Picture 11" descr="stand-out.jpg"/>
          <p:cNvPicPr>
            <a:picLocks noChangeAspect="1"/>
          </p:cNvPicPr>
          <p:nvPr/>
        </p:nvPicPr>
        <p:blipFill>
          <a:blip r:embed="rId4" cstate="print"/>
          <a:stretch>
            <a:fillRect/>
          </a:stretch>
        </p:blipFill>
        <p:spPr>
          <a:xfrm>
            <a:off x="2133600" y="1066800"/>
            <a:ext cx="4876800" cy="4876800"/>
          </a:xfrm>
          <a:prstGeom prst="rect">
            <a:avLst/>
          </a:prstGeom>
          <a:ln w="19050">
            <a:solidFill>
              <a:schemeClr val="accent1"/>
            </a:solidFill>
          </a:ln>
          <a:effectLst>
            <a:outerShdw blurRad="292100" dist="139700" dir="2700000" algn="tl" rotWithShape="0">
              <a:srgbClr val="333333">
                <a:alpha val="65000"/>
              </a:srgbClr>
            </a:outerShdw>
          </a:effectLst>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11748</TotalTime>
  <Words>1785</Words>
  <Application>Microsoft Office PowerPoint</Application>
  <PresentationFormat>On-screen Show (4:3)</PresentationFormat>
  <Paragraphs>244</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Equity</vt:lpstr>
      <vt:lpstr> Al-Anon Outreach to Treatment  Facilities  Building relationships between  professionals and family members    </vt:lpstr>
      <vt:lpstr>Module Two</vt:lpstr>
      <vt:lpstr>      An outreach project is a  continuous five-stage process</vt:lpstr>
      <vt:lpstr>Project management, stage one: Assessing an opportunity</vt:lpstr>
      <vt:lpstr>Assessment of projects by the  Public Outreach Committee</vt:lpstr>
      <vt:lpstr>Project assessment</vt:lpstr>
      <vt:lpstr>Committee approval  of activities </vt:lpstr>
      <vt:lpstr> Project management, stage two: Planning the project </vt:lpstr>
      <vt:lpstr>Appoint a Project Coordinator</vt:lpstr>
      <vt:lpstr>Background information  is important</vt:lpstr>
      <vt:lpstr>  How to locate background information</vt:lpstr>
      <vt:lpstr>      Target the message  to the audience</vt:lpstr>
      <vt:lpstr>Review the plan  for the facility visit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 to Basics Al-Anon Outreach to Treatment  Centers  Informing  professionals and family members  at  institutions</dc:title>
  <dc:creator>Mona Dougherty</dc:creator>
  <cp:lastModifiedBy>Claire Ricewasser</cp:lastModifiedBy>
  <cp:revision>680</cp:revision>
  <cp:lastPrinted>2013-09-09T12:32:48Z</cp:lastPrinted>
  <dcterms:created xsi:type="dcterms:W3CDTF">2012-01-20T13:45:20Z</dcterms:created>
  <dcterms:modified xsi:type="dcterms:W3CDTF">2014-04-09T21:10:37Z</dcterms:modified>
</cp:coreProperties>
</file>