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2"/>
  </p:notesMasterIdLst>
  <p:handoutMasterIdLst>
    <p:handoutMasterId r:id="rId23"/>
  </p:handoutMasterIdLst>
  <p:sldIdLst>
    <p:sldId id="257" r:id="rId2"/>
    <p:sldId id="751" r:id="rId3"/>
    <p:sldId id="750" r:id="rId4"/>
    <p:sldId id="725" r:id="rId5"/>
    <p:sldId id="732" r:id="rId6"/>
    <p:sldId id="733" r:id="rId7"/>
    <p:sldId id="727" r:id="rId8"/>
    <p:sldId id="273" r:id="rId9"/>
    <p:sldId id="730" r:id="rId10"/>
    <p:sldId id="749" r:id="rId11"/>
    <p:sldId id="744" r:id="rId12"/>
    <p:sldId id="722" r:id="rId13"/>
    <p:sldId id="736" r:id="rId14"/>
    <p:sldId id="743" r:id="rId15"/>
    <p:sldId id="753" r:id="rId16"/>
    <p:sldId id="746" r:id="rId17"/>
    <p:sldId id="747" r:id="rId18"/>
    <p:sldId id="748" r:id="rId19"/>
    <p:sldId id="737" r:id="rId20"/>
    <p:sldId id="720"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30" autoAdjust="0"/>
    <p:restoredTop sz="69533" autoAdjust="0"/>
  </p:normalViewPr>
  <p:slideViewPr>
    <p:cSldViewPr>
      <p:cViewPr>
        <p:scale>
          <a:sx n="75" d="100"/>
          <a:sy n="75" d="100"/>
        </p:scale>
        <p:origin x="-948" y="55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5" d="100"/>
          <a:sy n="65" d="100"/>
        </p:scale>
        <p:origin x="-2514"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379EC6-FEC2-4EB6-912A-1D0842C55F54}" type="doc">
      <dgm:prSet loTypeId="urn:microsoft.com/office/officeart/2005/8/layout/gear1" loCatId="process" qsTypeId="urn:microsoft.com/office/officeart/2005/8/quickstyle/simple1" qsCatId="simple" csTypeId="urn:microsoft.com/office/officeart/2005/8/colors/accent1_2" csCatId="accent1" phldr="1"/>
      <dgm:spPr/>
    </dgm:pt>
    <dgm:pt modelId="{D3E61F52-D7C4-4251-87B0-30814116D0E5}" type="pres">
      <dgm:prSet presAssocID="{DF379EC6-FEC2-4EB6-912A-1D0842C55F54}" presName="composite" presStyleCnt="0">
        <dgm:presLayoutVars>
          <dgm:chMax val="3"/>
          <dgm:animLvl val="lvl"/>
          <dgm:resizeHandles val="exact"/>
        </dgm:presLayoutVars>
      </dgm:prSet>
      <dgm:spPr/>
    </dgm:pt>
  </dgm:ptLst>
  <dgm:cxnLst>
    <dgm:cxn modelId="{762337C9-05E2-402A-A89A-C86298EF603D}" type="presOf" srcId="{DF379EC6-FEC2-4EB6-912A-1D0842C55F54}" destId="{D3E61F52-D7C4-4251-87B0-30814116D0E5}" srcOrd="0"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2094F43-59BB-452C-B4D4-80CEF3960029}" type="datetimeFigureOut">
              <a:rPr lang="en-US" smtClean="0"/>
              <a:pPr/>
              <a:t>4/9/2014</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355F46D-13C6-498A-B4AB-F0071CA89091}" type="slidenum">
              <a:rPr lang="en-US" smtClean="0"/>
              <a:pPr/>
              <a:t>‹#›</a:t>
            </a:fld>
            <a:endParaRPr lang="en-US" dirty="0"/>
          </a:p>
        </p:txBody>
      </p:sp>
    </p:spTree>
    <p:extLst>
      <p:ext uri="{BB962C8B-B14F-4D97-AF65-F5344CB8AC3E}">
        <p14:creationId xmlns:p14="http://schemas.microsoft.com/office/powerpoint/2010/main" val="18994667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4F484B3-3CF3-45C5-B448-3F2BABAFE5B2}" type="datetimeFigureOut">
              <a:rPr lang="en-US" smtClean="0"/>
              <a:pPr/>
              <a:t>4/9/2014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060134A-464C-4D15-8C54-3127CC95D228}" type="slidenum">
              <a:rPr lang="en-US" smtClean="0"/>
              <a:pPr/>
              <a:t>‹#›</a:t>
            </a:fld>
            <a:endParaRPr lang="en-US" dirty="0"/>
          </a:p>
        </p:txBody>
      </p:sp>
    </p:spTree>
    <p:extLst>
      <p:ext uri="{BB962C8B-B14F-4D97-AF65-F5344CB8AC3E}">
        <p14:creationId xmlns:p14="http://schemas.microsoft.com/office/powerpoint/2010/main" val="25058142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latin typeface="Arial" pitchFamily="34" charset="0"/>
                <a:cs typeface="Arial" pitchFamily="34" charset="0"/>
              </a:rPr>
              <a:t>Note to Presenter: Read title/topic to audience.</a:t>
            </a:r>
          </a:p>
          <a:p>
            <a:endParaRPr lang="en-US" b="1" i="1" dirty="0" smtClean="0">
              <a:latin typeface="Arial" pitchFamily="34" charset="0"/>
              <a:cs typeface="Arial" pitchFamily="34" charset="0"/>
            </a:endParaRPr>
          </a:p>
          <a:p>
            <a:r>
              <a:rPr lang="en-US" b="1" i="1" dirty="0" smtClean="0">
                <a:latin typeface="Arial" pitchFamily="34" charset="0"/>
                <a:cs typeface="Arial" pitchFamily="34" charset="0"/>
              </a:rPr>
              <a:t>(Click)</a:t>
            </a:r>
            <a:endParaRPr lang="en-US" b="1" i="1"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65E9884D-3523-4BE8-8F17-8CE1F6FA0FBD}"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is essential to give family members a meeting schedule. If giving schedules directly</a:t>
            </a:r>
            <a:r>
              <a:rPr lang="en-US" baseline="0" dirty="0" smtClean="0"/>
              <a:t> to families is not an option,</a:t>
            </a:r>
            <a:r>
              <a:rPr lang="en-US" dirty="0" smtClean="0"/>
              <a:t> </a:t>
            </a:r>
            <a:r>
              <a:rPr lang="en-US" baseline="0" dirty="0" smtClean="0"/>
              <a:t>an alternative could be to l</a:t>
            </a:r>
            <a:r>
              <a:rPr lang="en-US" dirty="0" smtClean="0"/>
              <a:t>eave copies in a waiting room with permission from the staff.</a:t>
            </a:r>
          </a:p>
          <a:p>
            <a:endParaRPr lang="en-US" dirty="0" smtClean="0"/>
          </a:p>
          <a:p>
            <a:r>
              <a:rPr lang="en-US" dirty="0" smtClean="0"/>
              <a:t>It is the responsibility of the local Al-Anon Public Outreach Committee to make sure that the facilities have current local meeting and contact information. When the</a:t>
            </a:r>
            <a:r>
              <a:rPr lang="en-US" baseline="0" dirty="0" smtClean="0"/>
              <a:t> meeting schedules or contact information changes, the materials provided by local members need to be updated.</a:t>
            </a:r>
          </a:p>
          <a:p>
            <a:endParaRPr lang="en-US" baseline="0" dirty="0" smtClean="0"/>
          </a:p>
          <a:p>
            <a:r>
              <a:rPr lang="en-US" dirty="0" smtClean="0"/>
              <a:t>It’s also a good idea to include the WSO’s toll-free meeting information number and</a:t>
            </a:r>
            <a:r>
              <a:rPr lang="en-US" baseline="0" dirty="0" smtClean="0"/>
              <a:t> Web site address </a:t>
            </a:r>
            <a:r>
              <a:rPr lang="en-US" dirty="0" smtClean="0"/>
              <a:t>in addition</a:t>
            </a:r>
            <a:r>
              <a:rPr lang="en-US" baseline="0" dirty="0" smtClean="0"/>
              <a:t> to the local service arm contact information</a:t>
            </a:r>
            <a:r>
              <a:rPr lang="en-US" dirty="0" smtClean="0"/>
              <a:t> </a:t>
            </a:r>
            <a:r>
              <a:rPr lang="en-US" baseline="0" dirty="0" smtClean="0"/>
              <a:t>as some family members come in from out of town and this will afford them the opportunity to locate a meeting when they return home</a:t>
            </a:r>
            <a:r>
              <a:rPr lang="en-US" dirty="0" smtClean="0"/>
              <a:t>.</a:t>
            </a:r>
          </a:p>
          <a:p>
            <a:endParaRPr lang="en-US" dirty="0" smtClean="0"/>
          </a:p>
          <a:p>
            <a:r>
              <a:rPr lang="en-US" dirty="0" smtClean="0"/>
              <a:t>Some treatment facility staff may prefer to include Al-Anon contact information in a list of other types of Twelve Step and self-help support groups for family members. The professionals let their clients decide which support group they wish to attend.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dirty="0" smtClean="0">
                <a:latin typeface="Arial" pitchFamily="34" charset="0"/>
                <a:cs typeface="Arial" pitchFamily="34" charset="0"/>
              </a:rPr>
              <a:t>(Click)</a:t>
            </a:r>
          </a:p>
          <a:p>
            <a:endParaRPr lang="en-US" dirty="0"/>
          </a:p>
        </p:txBody>
      </p:sp>
      <p:sp>
        <p:nvSpPr>
          <p:cNvPr id="4" name="Slide Number Placeholder 3"/>
          <p:cNvSpPr>
            <a:spLocks noGrp="1"/>
          </p:cNvSpPr>
          <p:nvPr>
            <p:ph type="sldNum" sz="quarter" idx="10"/>
          </p:nvPr>
        </p:nvSpPr>
        <p:spPr/>
        <p:txBody>
          <a:bodyPr/>
          <a:lstStyle/>
          <a:p>
            <a:fld id="{B4A99D55-F051-46BF-85CB-487FC9C5E0C4}"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latin typeface="Arial" pitchFamily="34" charset="0"/>
                <a:cs typeface="Arial" pitchFamily="34" charset="0"/>
              </a:rPr>
              <a:t>Note to Presenter: Read title/topic to audience.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i="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1" i="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smtClean="0">
                <a:latin typeface="Arial" pitchFamily="34" charset="0"/>
                <a:cs typeface="Arial" pitchFamily="34" charset="0"/>
              </a:rPr>
              <a:t>(Click)</a:t>
            </a:r>
          </a:p>
          <a:p>
            <a:endParaRPr lang="en-US" baseline="0" dirty="0" smtClean="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F060134A-464C-4D15-8C54-3127CC95D228}"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aseline="0" dirty="0" smtClean="0">
                <a:latin typeface="Arial" pitchFamily="34" charset="0"/>
                <a:cs typeface="Arial" pitchFamily="34" charset="0"/>
              </a:rPr>
              <a:t>The Al-Anon contact(s) can call periodically or send an e-mail message to the facility staff member. This </a:t>
            </a:r>
            <a:r>
              <a:rPr lang="en-US" sz="1200" dirty="0" smtClean="0">
                <a:latin typeface="Arial" pitchFamily="34" charset="0"/>
                <a:cs typeface="Arial" pitchFamily="34" charset="0"/>
              </a:rPr>
              <a:t>demonstrates to </a:t>
            </a:r>
            <a:r>
              <a:rPr lang="en-US" sz="1200" baseline="0" dirty="0" smtClean="0">
                <a:latin typeface="Arial" pitchFamily="34" charset="0"/>
                <a:cs typeface="Arial" pitchFamily="34" charset="0"/>
              </a:rPr>
              <a:t>the professional that Al-Anon members</a:t>
            </a:r>
            <a:r>
              <a:rPr lang="en-US" sz="1200" dirty="0" smtClean="0">
                <a:latin typeface="Arial" pitchFamily="34" charset="0"/>
                <a:cs typeface="Arial" pitchFamily="34" charset="0"/>
              </a:rPr>
              <a:t> want to  be consistent and effective in their work at the .</a:t>
            </a:r>
            <a:r>
              <a:rPr lang="en-US" sz="1200" baseline="0" dirty="0" smtClean="0">
                <a:latin typeface="Arial" pitchFamily="34" charset="0"/>
                <a:cs typeface="Arial" pitchFamily="34" charset="0"/>
              </a:rPr>
              <a:t> </a:t>
            </a:r>
          </a:p>
          <a:p>
            <a:endParaRPr lang="en-US" sz="1200" baseline="0" dirty="0" smtClean="0">
              <a:latin typeface="Arial" pitchFamily="34" charset="0"/>
              <a:cs typeface="Arial" pitchFamily="34" charset="0"/>
            </a:endParaRPr>
          </a:p>
          <a:p>
            <a:r>
              <a:rPr lang="en-US" sz="1200" baseline="0" dirty="0" smtClean="0">
                <a:latin typeface="Arial" pitchFamily="34" charset="0"/>
                <a:cs typeface="Arial" pitchFamily="34" charset="0"/>
              </a:rPr>
              <a:t>Communicating with the staff member at regular intervals also gives members </a:t>
            </a:r>
            <a:r>
              <a:rPr lang="en-US" sz="1200" dirty="0" smtClean="0">
                <a:latin typeface="Arial" pitchFamily="34" charset="0"/>
                <a:cs typeface="Arial" pitchFamily="34" charset="0"/>
              </a:rPr>
              <a:t>the</a:t>
            </a:r>
            <a:r>
              <a:rPr lang="en-US" sz="1200" baseline="0" dirty="0" smtClean="0">
                <a:latin typeface="Arial" pitchFamily="34" charset="0"/>
                <a:cs typeface="Arial" pitchFamily="34" charset="0"/>
              </a:rPr>
              <a:t> opportunity </a:t>
            </a:r>
            <a:r>
              <a:rPr lang="en-US" sz="1200" dirty="0" smtClean="0">
                <a:latin typeface="Arial" pitchFamily="34" charset="0"/>
                <a:cs typeface="Arial" pitchFamily="34" charset="0"/>
              </a:rPr>
              <a:t>to ask if there are any concerns.</a:t>
            </a:r>
            <a:r>
              <a:rPr lang="en-US" sz="1200" baseline="0" dirty="0" smtClean="0">
                <a:latin typeface="Arial" pitchFamily="34" charset="0"/>
                <a:cs typeface="Arial" pitchFamily="34" charset="0"/>
              </a:rPr>
              <a:t> I</a:t>
            </a:r>
            <a:r>
              <a:rPr lang="en-US" sz="1200" dirty="0" smtClean="0">
                <a:latin typeface="Arial" pitchFamily="34" charset="0"/>
                <a:cs typeface="Arial" pitchFamily="34" charset="0"/>
              </a:rPr>
              <a:t>nviting the staff contact to express concerns allows members to make changes before they become major problems. Staff also receive feedback from family members, colleagues, or alcoholics receiving treatment. This is invaluable to the Al-Anon volunteers, so that they know what is working well and what needs to be improved. </a:t>
            </a:r>
          </a:p>
          <a:p>
            <a:endParaRPr lang="en-US" sz="120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dirty="0" smtClean="0">
                <a:latin typeface="Arial" pitchFamily="34" charset="0"/>
                <a:cs typeface="Arial" pitchFamily="34" charset="0"/>
              </a:rPr>
              <a:t> (Click)</a:t>
            </a:r>
          </a:p>
          <a:p>
            <a:endParaRPr lang="en-US" sz="12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A3316011-B8E2-481C-89FA-4F5DFA0F9565}"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Arial" pitchFamily="34" charset="0"/>
                <a:cs typeface="Arial" pitchFamily="34" charset="0"/>
              </a:rPr>
              <a:t>Some facility family programs, counseling or treatment sessions are so full that there isn’t time for us to give a presentation, workshop, or conduct a beginners’ meeting. It may be possible for staff to arrange or encourage the family to attend a local Al-Anon meeting. Some local Public Outreach Committee may only be providing literature and meeting schedules to the treatment facilities. </a:t>
            </a:r>
          </a:p>
          <a:p>
            <a:endParaRPr lang="en-US" baseline="0" dirty="0" smtClean="0">
              <a:latin typeface="Arial" pitchFamily="34" charset="0"/>
              <a:cs typeface="Arial" pitchFamily="34" charset="0"/>
            </a:endParaRPr>
          </a:p>
          <a:p>
            <a:r>
              <a:rPr lang="en-US" baseline="0" dirty="0" smtClean="0">
                <a:latin typeface="Arial" pitchFamily="34" charset="0"/>
                <a:cs typeface="Arial" pitchFamily="34" charset="0"/>
              </a:rPr>
              <a:t>Adding a beginners’ meeting is an expansion of our outreach to the treatment facility, though in some cases, Al-Anon may start its outreach to the </a:t>
            </a:r>
            <a:r>
              <a:rPr lang="en-US" dirty="0">
                <a:latin typeface="Arial" pitchFamily="34" charset="0"/>
                <a:cs typeface="Arial" pitchFamily="34" charset="0"/>
              </a:rPr>
              <a:t> </a:t>
            </a:r>
            <a:r>
              <a:rPr lang="en-US" dirty="0" smtClean="0">
                <a:latin typeface="Arial" pitchFamily="34" charset="0"/>
                <a:cs typeface="Arial" pitchFamily="34" charset="0"/>
              </a:rPr>
              <a:t>treatment center </a:t>
            </a:r>
            <a:r>
              <a:rPr lang="en-US" baseline="0" dirty="0" smtClean="0">
                <a:latin typeface="Arial" pitchFamily="34" charset="0"/>
                <a:cs typeface="Arial" pitchFamily="34" charset="0"/>
              </a:rPr>
              <a:t>with an introductory meeting.</a:t>
            </a:r>
          </a:p>
          <a:p>
            <a:endParaRPr lang="en-US" baseline="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Arial" pitchFamily="34" charset="0"/>
                <a:cs typeface="Arial" pitchFamily="34" charset="0"/>
              </a:rPr>
              <a:t>The Al-Anon member serving as the Project Coordinator should set up a schedule for various aspects of the project.  If Al-Anon has committed to providing  literature and meeting schedules to the treatment facility, the Project Coordinator should set up regular schedule to check back with the facility, and replenish the supply of printer materials—meeting schedules, copies of </a:t>
            </a:r>
          </a:p>
          <a:p>
            <a:pPr marL="0" marR="0" indent="0" algn="l" defTabSz="914400" rtl="0" eaLnBrk="1" fontAlgn="auto" latinLnBrk="0" hangingPunct="1">
              <a:lnSpc>
                <a:spcPct val="100000"/>
              </a:lnSpc>
              <a:spcBef>
                <a:spcPts val="0"/>
              </a:spcBef>
              <a:spcAft>
                <a:spcPts val="0"/>
              </a:spcAft>
              <a:buClrTx/>
              <a:buSzTx/>
              <a:buFontTx/>
              <a:buNone/>
              <a:tabLst/>
              <a:defRPr/>
            </a:pPr>
            <a:r>
              <a:rPr lang="en-US" i="1" baseline="0" dirty="0" smtClean="0">
                <a:latin typeface="Arial" pitchFamily="34" charset="0"/>
                <a:cs typeface="Arial" pitchFamily="34" charset="0"/>
              </a:rPr>
              <a:t>Al-Anon Faces Alcoholism</a:t>
            </a:r>
            <a:r>
              <a:rPr lang="en-US" baseline="0" dirty="0" smtClean="0">
                <a:latin typeface="Arial" pitchFamily="34" charset="0"/>
                <a:cs typeface="Arial" pitchFamily="34" charset="0"/>
              </a:rPr>
              <a:t>, or other literature.</a:t>
            </a:r>
            <a:endParaRPr lang="en-US" dirty="0" smtClean="0">
              <a:latin typeface="Arial" pitchFamily="34" charset="0"/>
              <a:cs typeface="Arial" pitchFamily="34" charset="0"/>
            </a:endParaRPr>
          </a:p>
          <a:p>
            <a:endParaRPr lang="en-US" baseline="0" dirty="0" smtClean="0">
              <a:latin typeface="Arial" pitchFamily="34" charset="0"/>
              <a:cs typeface="Arial" pitchFamily="34" charset="0"/>
            </a:endParaRPr>
          </a:p>
          <a:p>
            <a:r>
              <a:rPr lang="en-US" baseline="0" dirty="0" smtClean="0">
                <a:latin typeface="Arial" pitchFamily="34" charset="0"/>
                <a:cs typeface="Arial" pitchFamily="34" charset="0"/>
              </a:rPr>
              <a:t>If there are beginners’ meetings or workshops planned, those schedules need to include the</a:t>
            </a:r>
            <a:r>
              <a:rPr lang="en-US" dirty="0" smtClean="0">
                <a:latin typeface="Arial" pitchFamily="34" charset="0"/>
                <a:cs typeface="Arial" pitchFamily="34" charset="0"/>
              </a:rPr>
              <a:t> days and times f</a:t>
            </a:r>
            <a:r>
              <a:rPr lang="en-US" baseline="0" dirty="0" smtClean="0">
                <a:latin typeface="Arial" pitchFamily="34" charset="0"/>
                <a:cs typeface="Arial" pitchFamily="34" charset="0"/>
              </a:rPr>
              <a:t>or these presentations, and the names and contact information for the members who have volunteered for this or other types of Al-Anon services at the facility.</a:t>
            </a: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calendar will enable the Coordinator</a:t>
            </a:r>
            <a:r>
              <a:rPr lang="en-US" baseline="0" dirty="0" smtClean="0">
                <a:latin typeface="Arial" pitchFamily="34" charset="0"/>
                <a:cs typeface="Arial" pitchFamily="34" charset="0"/>
              </a:rPr>
              <a:t> of the outreach service(s) and the m</a:t>
            </a:r>
            <a:r>
              <a:rPr lang="en-US" dirty="0" smtClean="0">
                <a:latin typeface="Arial" pitchFamily="34" charset="0"/>
                <a:cs typeface="Arial" pitchFamily="34" charset="0"/>
              </a:rPr>
              <a:t>embers participating to know exactly what and when they are to provide the service. In addition, the schedule also includes contact information for other members when substitutes are needed.</a:t>
            </a:r>
          </a:p>
          <a:p>
            <a:endParaRPr lang="en-US"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pitchFamily="34" charset="0"/>
                <a:cs typeface="Arial" pitchFamily="34" charset="0"/>
              </a:rPr>
              <a:t>By managing this aspect of the project effectively, </a:t>
            </a:r>
            <a:r>
              <a:rPr lang="en-US" baseline="0" dirty="0" smtClean="0">
                <a:latin typeface="Arial" pitchFamily="34" charset="0"/>
                <a:cs typeface="Arial" pitchFamily="34" charset="0"/>
              </a:rPr>
              <a:t>Al-Anon’s relationship with the treatment f</a:t>
            </a:r>
            <a:r>
              <a:rPr lang="en-US" dirty="0" smtClean="0">
                <a:latin typeface="Arial" pitchFamily="34" charset="0"/>
                <a:cs typeface="Arial" pitchFamily="34" charset="0"/>
              </a:rPr>
              <a:t> center </a:t>
            </a:r>
            <a:r>
              <a:rPr lang="en-US" baseline="0" dirty="0" smtClean="0">
                <a:latin typeface="Arial" pitchFamily="34" charset="0"/>
                <a:cs typeface="Arial" pitchFamily="34" charset="0"/>
              </a:rPr>
              <a:t>will be solidified as the facility comes to see us as reliable and trustworthy, which gives them the confidence to send the families of their clients to Al-Anon.</a:t>
            </a:r>
            <a:r>
              <a:rPr lang="en-US" dirty="0" smtClean="0">
                <a:latin typeface="Arial" pitchFamily="34" charset="0"/>
                <a:cs typeface="Arial" pitchFamily="34" charset="0"/>
              </a:rPr>
              <a:t>  </a:t>
            </a:r>
            <a:endParaRPr lang="en-US" baseline="0"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b="1"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i="1" dirty="0" smtClean="0">
                <a:latin typeface="Arial" pitchFamily="34" charset="0"/>
                <a:cs typeface="Arial" pitchFamily="34" charset="0"/>
              </a:rPr>
              <a:t>(Click)</a:t>
            </a:r>
          </a:p>
          <a:p>
            <a:endParaRPr lang="en-US" b="1" i="0" dirty="0" smtClean="0">
              <a:latin typeface="Arial" pitchFamily="34" charset="0"/>
              <a:cs typeface="Arial" pitchFamily="34" charset="0"/>
            </a:endParaRPr>
          </a:p>
          <a:p>
            <a:endParaRPr lang="en-US" b="1" i="0" dirty="0" smtClean="0">
              <a:latin typeface="Arial" pitchFamily="34" charset="0"/>
              <a:cs typeface="Arial" pitchFamily="34" charset="0"/>
            </a:endParaRPr>
          </a:p>
          <a:p>
            <a:endParaRPr lang="en-US" b="1" i="0" dirty="0" smtClean="0">
              <a:latin typeface="Arial" pitchFamily="34" charset="0"/>
              <a:cs typeface="Arial" pitchFamily="34" charset="0"/>
            </a:endParaRPr>
          </a:p>
          <a:p>
            <a:endParaRPr lang="en-US" b="1" i="0" dirty="0" smtClean="0">
              <a:latin typeface="Arial" pitchFamily="34" charset="0"/>
              <a:cs typeface="Arial" pitchFamily="34" charset="0"/>
            </a:endParaRPr>
          </a:p>
          <a:p>
            <a:endParaRPr lang="en-US" b="1" i="0" dirty="0" smtClean="0">
              <a:latin typeface="Arial" pitchFamily="34" charset="0"/>
              <a:cs typeface="Arial" pitchFamily="34" charset="0"/>
            </a:endParaRPr>
          </a:p>
          <a:p>
            <a:endParaRPr lang="en-US" b="1" i="0" dirty="0" smtClean="0">
              <a:latin typeface="Arial" pitchFamily="34" charset="0"/>
              <a:cs typeface="Arial" pitchFamily="34" charset="0"/>
            </a:endParaRPr>
          </a:p>
          <a:p>
            <a:endParaRPr lang="en-US" b="1" i="0"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A3316011-B8E2-481C-89FA-4F5DFA0F9565}"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Arial" pitchFamily="34" charset="0"/>
                <a:cs typeface="Arial" pitchFamily="34" charset="0"/>
              </a:rPr>
              <a:t>The facility, as a business entity, can make modifications at any time. We</a:t>
            </a:r>
            <a:r>
              <a:rPr lang="en-US" baseline="0" dirty="0" smtClean="0">
                <a:latin typeface="Arial" pitchFamily="34" charset="0"/>
                <a:cs typeface="Arial" pitchFamily="34" charset="0"/>
              </a:rPr>
              <a:t> </a:t>
            </a:r>
            <a:r>
              <a:rPr lang="en-US" dirty="0" smtClean="0">
                <a:latin typeface="Arial" pitchFamily="34" charset="0"/>
                <a:cs typeface="Arial" pitchFamily="34" charset="0"/>
              </a:rPr>
              <a:t>need to comply with the new procedures so that we maintain our cooperative relationship with the treatment center.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If Al-Anon has problems with the facility’s changes, our contact should ask for the assistance</a:t>
            </a:r>
            <a:r>
              <a:rPr lang="en-US" baseline="0" dirty="0" smtClean="0">
                <a:latin typeface="Arial" pitchFamily="34" charset="0"/>
                <a:cs typeface="Arial" pitchFamily="34" charset="0"/>
              </a:rPr>
              <a:t> of </a:t>
            </a:r>
            <a:r>
              <a:rPr lang="en-US" dirty="0" smtClean="0">
                <a:latin typeface="Arial" pitchFamily="34" charset="0"/>
                <a:cs typeface="Arial" pitchFamily="34" charset="0"/>
              </a:rPr>
              <a:t>the staff member who serves as our liaison at the center.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dirty="0" smtClean="0">
                <a:latin typeface="Arial" pitchFamily="34" charset="0"/>
                <a:cs typeface="Arial" pitchFamily="34" charset="0"/>
              </a:rPr>
              <a:t>(Click</a:t>
            </a:r>
            <a:r>
              <a:rPr lang="en-US" sz="1200" b="1" dirty="0" smtClean="0">
                <a:latin typeface="Arial" pitchFamily="34" charset="0"/>
                <a:cs typeface="Arial" pitchFamily="34" charset="0"/>
              </a:rPr>
              <a:t>)</a:t>
            </a:r>
          </a:p>
          <a:p>
            <a:endParaRPr lang="en-US" dirty="0"/>
          </a:p>
        </p:txBody>
      </p:sp>
      <p:sp>
        <p:nvSpPr>
          <p:cNvPr id="4" name="Slide Number Placeholder 3"/>
          <p:cNvSpPr>
            <a:spLocks noGrp="1"/>
          </p:cNvSpPr>
          <p:nvPr>
            <p:ph type="sldNum" sz="quarter" idx="10"/>
          </p:nvPr>
        </p:nvSpPr>
        <p:spPr/>
        <p:txBody>
          <a:bodyPr/>
          <a:lstStyle/>
          <a:p>
            <a:fld id="{A3316011-B8E2-481C-89FA-4F5DFA0F9565}"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1" dirty="0" smtClean="0">
                <a:latin typeface="Arial" pitchFamily="34" charset="0"/>
                <a:cs typeface="Arial" pitchFamily="34" charset="0"/>
              </a:rPr>
              <a:t>Presenter: Read title/topic to the audience. </a:t>
            </a:r>
          </a:p>
          <a:p>
            <a:endParaRPr lang="en-US" sz="1200" b="1"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Arial" pitchFamily="34" charset="0"/>
                <a:cs typeface="Arial" pitchFamily="34" charset="0"/>
              </a:rPr>
              <a:t>The shift from family services to our program during or after the alcoholic is or has received treatment is major.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baseline="0" dirty="0" smtClean="0">
                <a:latin typeface="Arial" pitchFamily="34" charset="0"/>
                <a:cs typeface="Arial" pitchFamily="34" charset="0"/>
              </a:rPr>
              <a:t>(Click) </a:t>
            </a:r>
            <a:endParaRPr lang="en-US" sz="1200" b="1" i="1" dirty="0" smtClean="0">
              <a:latin typeface="Arial" pitchFamily="34" charset="0"/>
              <a:cs typeface="Arial" pitchFamily="34" charset="0"/>
            </a:endParaRPr>
          </a:p>
          <a:p>
            <a:endParaRPr lang="en-US" sz="1200" dirty="0" smtClean="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65E9884D-3523-4BE8-8F17-8CE1F6FA0FBD}"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5790"/>
            <a:ext cx="5842000" cy="4183380"/>
          </a:xfrm>
        </p:spPr>
        <p:txBody>
          <a:bodyPr>
            <a:normAutofit/>
          </a:bodyPr>
          <a:lstStyle/>
          <a:p>
            <a:r>
              <a:rPr lang="en-US" sz="1200" dirty="0" smtClean="0">
                <a:latin typeface="Arial" pitchFamily="34" charset="0"/>
                <a:cs typeface="Arial" pitchFamily="34" charset="0"/>
              </a:rPr>
              <a:t>If your resources permit,</a:t>
            </a:r>
            <a:r>
              <a:rPr lang="en-US" sz="1200" baseline="0" dirty="0" smtClean="0">
                <a:latin typeface="Arial" pitchFamily="34" charset="0"/>
                <a:cs typeface="Arial" pitchFamily="34" charset="0"/>
              </a:rPr>
              <a:t> and the treatment facility is willing, schedule an</a:t>
            </a:r>
            <a:r>
              <a:rPr lang="en-US" sz="1200" dirty="0" smtClean="0">
                <a:latin typeface="Arial" pitchFamily="34" charset="0"/>
                <a:cs typeface="Arial" pitchFamily="34" charset="0"/>
              </a:rPr>
              <a:t>  Al-Anon introductory  or </a:t>
            </a:r>
            <a:r>
              <a:rPr lang="en-US" sz="1200" baseline="0" dirty="0" smtClean="0">
                <a:latin typeface="Arial" pitchFamily="34" charset="0"/>
                <a:cs typeface="Arial" pitchFamily="34" charset="0"/>
              </a:rPr>
              <a:t>“meeting on wheels,*</a:t>
            </a:r>
            <a:r>
              <a:rPr lang="en-US" sz="1200" dirty="0" smtClean="0">
                <a:latin typeface="Arial" pitchFamily="34" charset="0"/>
                <a:cs typeface="Arial" pitchFamily="34" charset="0"/>
              </a:rPr>
              <a:t> </a:t>
            </a:r>
            <a:r>
              <a:rPr lang="en-US" sz="1200" baseline="0" dirty="0" smtClean="0">
                <a:latin typeface="Arial" pitchFamily="34" charset="0"/>
                <a:cs typeface="Arial" pitchFamily="34" charset="0"/>
              </a:rPr>
              <a:t>on a regular basis. It  can help family members become more comfortable with the idea of attending an Al-Anon meeting. </a:t>
            </a:r>
          </a:p>
          <a:p>
            <a:endParaRPr lang="en-US" sz="1200" baseline="0" dirty="0" smtClean="0">
              <a:latin typeface="Arial" pitchFamily="34" charset="0"/>
              <a:cs typeface="Arial" pitchFamily="34" charset="0"/>
            </a:endParaRPr>
          </a:p>
          <a:p>
            <a:r>
              <a:rPr lang="en-US" sz="1200" baseline="0" dirty="0" smtClean="0">
                <a:latin typeface="Arial" pitchFamily="34" charset="0"/>
                <a:cs typeface="Arial" pitchFamily="34" charset="0"/>
              </a:rPr>
              <a:t>*See the “</a:t>
            </a:r>
            <a:r>
              <a:rPr lang="en-US" sz="1200" i="1" baseline="0" dirty="0" smtClean="0">
                <a:latin typeface="Arial" pitchFamily="34" charset="0"/>
                <a:cs typeface="Arial" pitchFamily="34" charset="0"/>
              </a:rPr>
              <a:t>Meeting</a:t>
            </a:r>
            <a:r>
              <a:rPr lang="en-US" sz="1200" i="1" dirty="0" smtClean="0">
                <a:latin typeface="Arial" pitchFamily="34" charset="0"/>
                <a:cs typeface="Arial" pitchFamily="34" charset="0"/>
              </a:rPr>
              <a:t> On Wheels</a:t>
            </a:r>
            <a:r>
              <a:rPr lang="en-US" sz="1200" dirty="0" smtClean="0">
                <a:latin typeface="Arial" pitchFamily="34" charset="0"/>
                <a:cs typeface="Arial" pitchFamily="34" charset="0"/>
              </a:rPr>
              <a:t>” Guideline (G-22).  </a:t>
            </a:r>
          </a:p>
          <a:p>
            <a:endParaRPr lang="en-US" sz="1200" dirty="0" smtClean="0">
              <a:latin typeface="Arial" pitchFamily="34" charset="0"/>
              <a:cs typeface="Arial" pitchFamily="34" charset="0"/>
            </a:endParaRPr>
          </a:p>
          <a:p>
            <a:r>
              <a:rPr lang="en-US" sz="1200" dirty="0" smtClean="0">
                <a:latin typeface="Arial" pitchFamily="34" charset="0"/>
                <a:cs typeface="Arial" pitchFamily="34" charset="0"/>
              </a:rPr>
              <a:t>Another way to familiarize</a:t>
            </a:r>
            <a:r>
              <a:rPr lang="en-US" sz="1200" baseline="0" dirty="0" smtClean="0">
                <a:latin typeface="Arial" pitchFamily="34" charset="0"/>
                <a:cs typeface="Arial" pitchFamily="34" charset="0"/>
              </a:rPr>
              <a:t> families with our program is for our </a:t>
            </a:r>
            <a:r>
              <a:rPr lang="en-US" sz="1200" dirty="0" smtClean="0">
                <a:latin typeface="Arial" pitchFamily="34" charset="0"/>
                <a:cs typeface="Arial" pitchFamily="34" charset="0"/>
              </a:rPr>
              <a:t>members to sponsor a meeting at the facility or hotel where family members stay when attending </a:t>
            </a:r>
            <a:r>
              <a:rPr lang="en-US" sz="1200" baseline="0" dirty="0" smtClean="0">
                <a:latin typeface="Arial" pitchFamily="34" charset="0"/>
                <a:cs typeface="Arial" pitchFamily="34" charset="0"/>
              </a:rPr>
              <a:t>a </a:t>
            </a:r>
            <a:r>
              <a:rPr lang="en-US" sz="1200" dirty="0" smtClean="0">
                <a:latin typeface="Arial" pitchFamily="34" charset="0"/>
                <a:cs typeface="Arial" pitchFamily="34" charset="0"/>
              </a:rPr>
              <a:t>three to five day residential program specifically</a:t>
            </a:r>
            <a:r>
              <a:rPr lang="en-US" sz="1200" baseline="0" dirty="0" smtClean="0">
                <a:latin typeface="Arial" pitchFamily="34" charset="0"/>
                <a:cs typeface="Arial" pitchFamily="34" charset="0"/>
              </a:rPr>
              <a:t> </a:t>
            </a:r>
            <a:r>
              <a:rPr lang="en-US" sz="1200" dirty="0" smtClean="0">
                <a:latin typeface="Arial" pitchFamily="34" charset="0"/>
                <a:cs typeface="Arial" pitchFamily="34" charset="0"/>
              </a:rPr>
              <a:t>for the family members.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0" dirty="0" smtClean="0">
              <a:latin typeface="Arial" pitchFamily="34" charset="0"/>
              <a:cs typeface="Arial" pitchFamily="34" charset="0"/>
            </a:endParaRPr>
          </a:p>
          <a:p>
            <a:pPr>
              <a:buFont typeface="Arial" pitchFamily="34" charset="0"/>
              <a:buNone/>
            </a:pPr>
            <a:r>
              <a:rPr lang="en-US" sz="1200" dirty="0" smtClean="0">
                <a:latin typeface="Arial" pitchFamily="34" charset="0"/>
                <a:cs typeface="Arial" pitchFamily="34" charset="0"/>
              </a:rPr>
              <a:t>Not</a:t>
            </a:r>
            <a:r>
              <a:rPr lang="en-US" sz="1200" baseline="0" dirty="0" smtClean="0">
                <a:latin typeface="Arial" pitchFamily="34" charset="0"/>
                <a:cs typeface="Arial" pitchFamily="34" charset="0"/>
              </a:rPr>
              <a:t> all f</a:t>
            </a:r>
            <a:r>
              <a:rPr lang="en-US" sz="1200" dirty="0" smtClean="0">
                <a:latin typeface="Arial" pitchFamily="34" charset="0"/>
                <a:cs typeface="Arial" pitchFamily="34" charset="0"/>
              </a:rPr>
              <a:t>amily members have attended an Al-Anon meeting or  a presentation while receiving services from the facility. So,</a:t>
            </a:r>
            <a:r>
              <a:rPr lang="en-US" sz="1200" baseline="0" dirty="0" smtClean="0">
                <a:latin typeface="Arial" pitchFamily="34" charset="0"/>
                <a:cs typeface="Arial" pitchFamily="34" charset="0"/>
              </a:rPr>
              <a:t> t</a:t>
            </a:r>
            <a:r>
              <a:rPr lang="en-US" sz="1200" dirty="0" smtClean="0">
                <a:latin typeface="Arial" pitchFamily="34" charset="0"/>
                <a:cs typeface="Arial" pitchFamily="34" charset="0"/>
              </a:rPr>
              <a:t>hey may be u</a:t>
            </a:r>
            <a:r>
              <a:rPr lang="en-US" sz="1200" baseline="0" dirty="0" smtClean="0">
                <a:latin typeface="Arial" pitchFamily="34" charset="0"/>
                <a:cs typeface="Arial" pitchFamily="34" charset="0"/>
              </a:rPr>
              <a:t>nfamiliar</a:t>
            </a:r>
            <a:r>
              <a:rPr lang="en-US" sz="1200" dirty="0" smtClean="0">
                <a:latin typeface="Arial" pitchFamily="34" charset="0"/>
                <a:cs typeface="Arial" pitchFamily="34" charset="0"/>
              </a:rPr>
              <a:t> with </a:t>
            </a:r>
            <a:r>
              <a:rPr lang="en-US" sz="1200" baseline="0" dirty="0" smtClean="0">
                <a:latin typeface="Arial" pitchFamily="34" charset="0"/>
                <a:cs typeface="Arial" pitchFamily="34" charset="0"/>
              </a:rPr>
              <a:t>our meeting format, </a:t>
            </a:r>
            <a:r>
              <a:rPr lang="en-US" sz="1200" dirty="0" smtClean="0">
                <a:latin typeface="Arial" pitchFamily="34" charset="0"/>
                <a:cs typeface="Arial" pitchFamily="34" charset="0"/>
              </a:rPr>
              <a:t>the </a:t>
            </a:r>
            <a:r>
              <a:rPr lang="en-US" sz="1200" baseline="0" dirty="0" smtClean="0">
                <a:latin typeface="Arial" pitchFamily="34" charset="0"/>
                <a:cs typeface="Arial" pitchFamily="34" charset="0"/>
              </a:rPr>
              <a:t>Traditions,</a:t>
            </a:r>
            <a:r>
              <a:rPr lang="en-US" sz="1200" dirty="0" smtClean="0">
                <a:latin typeface="Arial" pitchFamily="34" charset="0"/>
                <a:cs typeface="Arial" pitchFamily="34" charset="0"/>
              </a:rPr>
              <a:t> and </a:t>
            </a:r>
            <a:r>
              <a:rPr lang="en-US" sz="1200" baseline="0" dirty="0" smtClean="0">
                <a:latin typeface="Arial" pitchFamily="34" charset="0"/>
                <a:cs typeface="Arial" pitchFamily="34" charset="0"/>
              </a:rPr>
              <a:t>discussions chaired by members instead of a professional.</a:t>
            </a:r>
            <a:r>
              <a:rPr lang="en-US" sz="1200" dirty="0" smtClean="0">
                <a:latin typeface="Arial" pitchFamily="34" charset="0"/>
                <a:cs typeface="Arial" pitchFamily="34" charset="0"/>
              </a:rPr>
              <a:t> </a:t>
            </a:r>
          </a:p>
          <a:p>
            <a:pPr>
              <a:buFont typeface="Arial" pitchFamily="34" charset="0"/>
              <a:buNone/>
            </a:pPr>
            <a:endParaRPr lang="en-US" sz="1200" dirty="0" smtClean="0">
              <a:latin typeface="Arial" pitchFamily="34" charset="0"/>
              <a:cs typeface="Arial" pitchFamily="34" charset="0"/>
            </a:endParaRPr>
          </a:p>
          <a:p>
            <a:pPr>
              <a:buFont typeface="Arial" pitchFamily="34" charset="0"/>
              <a:buNone/>
            </a:pPr>
            <a:r>
              <a:rPr lang="en-US" sz="1200" dirty="0" smtClean="0">
                <a:latin typeface="Arial" pitchFamily="34" charset="0"/>
                <a:cs typeface="Arial" pitchFamily="34" charset="0"/>
              </a:rPr>
              <a:t>We need to remember</a:t>
            </a:r>
            <a:r>
              <a:rPr lang="en-US" sz="1200" baseline="0" dirty="0" smtClean="0">
                <a:latin typeface="Arial" pitchFamily="34" charset="0"/>
                <a:cs typeface="Arial" pitchFamily="34" charset="0"/>
              </a:rPr>
              <a:t> </a:t>
            </a:r>
            <a:r>
              <a:rPr lang="en-US" sz="1200" dirty="0" smtClean="0">
                <a:latin typeface="Arial" pitchFamily="34" charset="0"/>
                <a:cs typeface="Arial" pitchFamily="34" charset="0"/>
              </a:rPr>
              <a:t>to “meet them where they are” and to</a:t>
            </a:r>
            <a:r>
              <a:rPr lang="en-US" sz="1200" baseline="0" dirty="0" smtClean="0">
                <a:latin typeface="Arial" pitchFamily="34" charset="0"/>
                <a:cs typeface="Arial" pitchFamily="34" charset="0"/>
              </a:rPr>
              <a:t> avoid </a:t>
            </a:r>
            <a:r>
              <a:rPr lang="en-US" sz="1200" dirty="0" smtClean="0">
                <a:latin typeface="Arial" pitchFamily="34" charset="0"/>
                <a:cs typeface="Arial" pitchFamily="34" charset="0"/>
              </a:rPr>
              <a:t>overwhelming the family members with too much information. </a:t>
            </a:r>
          </a:p>
          <a:p>
            <a:pPr>
              <a:buFont typeface="Arial" pitchFamily="34" charset="0"/>
              <a:buNone/>
            </a:pPr>
            <a:endParaRPr lang="en-US" sz="1200" dirty="0" smtClean="0">
              <a:latin typeface="Arial" pitchFamily="34" charset="0"/>
              <a:cs typeface="Arial" pitchFamily="34" charset="0"/>
            </a:endParaRPr>
          </a:p>
          <a:p>
            <a:pPr>
              <a:buFont typeface="Arial" pitchFamily="34" charset="0"/>
              <a:buNone/>
            </a:pPr>
            <a:r>
              <a:rPr lang="en-US" sz="1200" b="1" i="1" dirty="0" smtClean="0">
                <a:latin typeface="Arial" pitchFamily="34" charset="0"/>
                <a:cs typeface="Arial" pitchFamily="34" charset="0"/>
              </a:rPr>
              <a:t>(Click)</a:t>
            </a:r>
          </a:p>
          <a:p>
            <a:pPr>
              <a:buFont typeface="Arial" pitchFamily="34" charset="0"/>
              <a:buNone/>
            </a:pPr>
            <a:endParaRPr lang="en-US" baseline="0" dirty="0" smtClean="0">
              <a:latin typeface="Arial" pitchFamily="34" charset="0"/>
            </a:endParaRPr>
          </a:p>
          <a:p>
            <a:pPr>
              <a:buFont typeface="Arial" pitchFamily="34" charset="0"/>
              <a:buNone/>
            </a:pPr>
            <a:r>
              <a:rPr lang="en-US" baseline="0" dirty="0" smtClean="0">
                <a:latin typeface="Arial" pitchFamily="34" charset="0"/>
              </a:rPr>
              <a:t>  </a:t>
            </a:r>
            <a:endParaRPr lang="en-US" dirty="0">
              <a:latin typeface="Arial" pitchFamily="34" charset="0"/>
            </a:endParaRPr>
          </a:p>
        </p:txBody>
      </p:sp>
      <p:sp>
        <p:nvSpPr>
          <p:cNvPr id="4" name="Slide Number Placeholder 3"/>
          <p:cNvSpPr>
            <a:spLocks noGrp="1"/>
          </p:cNvSpPr>
          <p:nvPr>
            <p:ph type="sldNum" sz="quarter" idx="10"/>
          </p:nvPr>
        </p:nvSpPr>
        <p:spPr/>
        <p:txBody>
          <a:bodyPr/>
          <a:lstStyle/>
          <a:p>
            <a:fld id="{B4A99D55-F051-46BF-85CB-487FC9C5E0C4}"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latin typeface="Arial" pitchFamily="34" charset="0"/>
                <a:cs typeface="Arial" pitchFamily="34" charset="0"/>
              </a:rPr>
              <a:t>It is helpful to let the professionals at the treatment facility know that more experienced Al-Anon members will be available to introduce newcomers to </a:t>
            </a:r>
          </a:p>
          <a:p>
            <a:r>
              <a:rPr lang="en-US" baseline="0" dirty="0" smtClean="0">
                <a:latin typeface="Arial" pitchFamily="34" charset="0"/>
                <a:cs typeface="Arial" pitchFamily="34" charset="0"/>
              </a:rPr>
              <a:t>Al-Anon, and answer their questions before the meeting begins.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Newcomers feel more comfortable when they have background information and know what to expect. A more experienced member</a:t>
            </a:r>
            <a:r>
              <a:rPr lang="en-US" baseline="0" dirty="0" smtClean="0">
                <a:latin typeface="Arial" pitchFamily="34" charset="0"/>
                <a:cs typeface="Arial" pitchFamily="34" charset="0"/>
              </a:rPr>
              <a:t> </a:t>
            </a:r>
            <a:r>
              <a:rPr lang="en-US" dirty="0" smtClean="0">
                <a:latin typeface="Arial" pitchFamily="34" charset="0"/>
                <a:cs typeface="Arial" pitchFamily="34" charset="0"/>
              </a:rPr>
              <a:t>can explain our meeting format and</a:t>
            </a:r>
            <a:r>
              <a:rPr lang="en-US" baseline="0" dirty="0" smtClean="0">
                <a:latin typeface="Arial" pitchFamily="34" charset="0"/>
                <a:cs typeface="Arial" pitchFamily="34" charset="0"/>
              </a:rPr>
              <a:t> the Tradition of anonymity</a:t>
            </a:r>
            <a:r>
              <a:rPr lang="en-US" dirty="0" smtClean="0">
                <a:latin typeface="Arial" pitchFamily="34" charset="0"/>
                <a:cs typeface="Arial" pitchFamily="34" charset="0"/>
              </a:rPr>
              <a:t>. This</a:t>
            </a:r>
            <a:r>
              <a:rPr lang="en-US" baseline="0" dirty="0" smtClean="0">
                <a:latin typeface="Arial" pitchFamily="34" charset="0"/>
                <a:cs typeface="Arial" pitchFamily="34" charset="0"/>
              </a:rPr>
              <a:t> is helpful as s</a:t>
            </a:r>
            <a:r>
              <a:rPr lang="en-US" dirty="0" smtClean="0">
                <a:latin typeface="Arial" pitchFamily="34" charset="0"/>
                <a:cs typeface="Arial" pitchFamily="34" charset="0"/>
              </a:rPr>
              <a:t>ome newcomers need reassurance that it is okay if they do not wish to speak or identify themselves at the meeting.</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Another benefit is that the newcomer can walk into the meeting room with a member</a:t>
            </a:r>
            <a:r>
              <a:rPr lang="en-US" baseline="0" dirty="0" smtClean="0">
                <a:latin typeface="Arial" pitchFamily="34" charset="0"/>
                <a:cs typeface="Arial" pitchFamily="34" charset="0"/>
              </a:rPr>
              <a:t> </a:t>
            </a:r>
            <a:r>
              <a:rPr lang="en-US" dirty="0" smtClean="0">
                <a:latin typeface="Arial" pitchFamily="34" charset="0"/>
                <a:cs typeface="Arial" pitchFamily="34" charset="0"/>
              </a:rPr>
              <a:t>instead of entering</a:t>
            </a:r>
            <a:r>
              <a:rPr lang="en-US" baseline="0" dirty="0" smtClean="0">
                <a:latin typeface="Arial" pitchFamily="34" charset="0"/>
                <a:cs typeface="Arial" pitchFamily="34" charset="0"/>
              </a:rPr>
              <a:t> </a:t>
            </a:r>
            <a:r>
              <a:rPr lang="en-US" dirty="0" smtClean="0">
                <a:latin typeface="Arial" pitchFamily="34" charset="0"/>
                <a:cs typeface="Arial" pitchFamily="34" charset="0"/>
              </a:rPr>
              <a:t>alone.  </a:t>
            </a:r>
          </a:p>
          <a:p>
            <a:endParaRPr lang="en-US"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latin typeface="Arial" pitchFamily="34" charset="0"/>
                <a:cs typeface="Arial" pitchFamily="34" charset="0"/>
              </a:rPr>
              <a:t>(Click)</a:t>
            </a:r>
          </a:p>
          <a:p>
            <a:endParaRPr lang="en-US"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B4A99D55-F051-46BF-85CB-487FC9C5E0C4}"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Arial" pitchFamily="34" charset="0"/>
                <a:cs typeface="Arial" pitchFamily="34" charset="0"/>
              </a:rPr>
              <a:t>Although</a:t>
            </a:r>
            <a:r>
              <a:rPr lang="en-US" baseline="0" dirty="0" smtClean="0">
                <a:latin typeface="Arial" pitchFamily="34" charset="0"/>
                <a:cs typeface="Arial" pitchFamily="34" charset="0"/>
              </a:rPr>
              <a:t> our hearts are in the right place, members welcoming the family members need to be able to adjust how newcomers</a:t>
            </a:r>
            <a:r>
              <a:rPr lang="en-US" dirty="0" smtClean="0">
                <a:latin typeface="Arial" pitchFamily="34" charset="0"/>
                <a:cs typeface="Arial" pitchFamily="34" charset="0"/>
              </a:rPr>
              <a:t> are welcomed.</a:t>
            </a:r>
            <a:r>
              <a:rPr lang="en-US" baseline="0" dirty="0" smtClean="0">
                <a:latin typeface="Arial" pitchFamily="34" charset="0"/>
                <a:cs typeface="Arial" pitchFamily="34" charset="0"/>
              </a:rPr>
              <a:t> </a:t>
            </a:r>
            <a:r>
              <a:rPr lang="en-US" dirty="0" smtClean="0">
                <a:latin typeface="Arial" pitchFamily="34" charset="0"/>
                <a:cs typeface="Arial" pitchFamily="34" charset="0"/>
              </a:rPr>
              <a:t>Each family</a:t>
            </a:r>
            <a:r>
              <a:rPr lang="en-US" baseline="0" dirty="0" smtClean="0">
                <a:latin typeface="Arial" pitchFamily="34" charset="0"/>
                <a:cs typeface="Arial" pitchFamily="34" charset="0"/>
              </a:rPr>
              <a:t> member has individual preferences. </a:t>
            </a:r>
          </a:p>
          <a:p>
            <a:endParaRPr lang="en-US" sz="1200" baseline="0" dirty="0" smtClean="0">
              <a:latin typeface="Arial" pitchFamily="34" charset="0"/>
              <a:cs typeface="Arial" pitchFamily="34" charset="0"/>
            </a:endParaRPr>
          </a:p>
          <a:p>
            <a:r>
              <a:rPr lang="en-US" sz="1200" baseline="0" dirty="0" smtClean="0">
                <a:latin typeface="Arial" pitchFamily="34" charset="0"/>
                <a:cs typeface="Arial" pitchFamily="34" charset="0"/>
              </a:rPr>
              <a:t>Some newcomers welcome our attentiveness, like a private meeting a few minutes before the meeting, while others prefer to be left alone.</a:t>
            </a:r>
            <a:r>
              <a:rPr lang="en-US" sz="1200" dirty="0" smtClean="0">
                <a:latin typeface="Arial" pitchFamily="34" charset="0"/>
                <a:cs typeface="Arial" pitchFamily="34" charset="0"/>
              </a:rPr>
              <a:t> </a:t>
            </a:r>
            <a:endParaRPr lang="en-US" sz="1200" baseline="0" dirty="0" smtClean="0">
              <a:latin typeface="Arial" pitchFamily="34" charset="0"/>
              <a:cs typeface="Arial" pitchFamily="34" charset="0"/>
            </a:endParaRPr>
          </a:p>
          <a:p>
            <a:endParaRPr lang="en-US" sz="1200" dirty="0" smtClean="0">
              <a:latin typeface="Arial" pitchFamily="34" charset="0"/>
              <a:cs typeface="Arial" pitchFamily="34" charset="0"/>
            </a:endParaRPr>
          </a:p>
          <a:p>
            <a:r>
              <a:rPr lang="en-US" sz="1200" baseline="0" dirty="0" smtClean="0">
                <a:latin typeface="Arial" pitchFamily="34" charset="0"/>
                <a:cs typeface="Arial" pitchFamily="34" charset="0"/>
              </a:rPr>
              <a:t>The same is true with information, some people want a lot of information yet others are overwhelmed by it. </a:t>
            </a:r>
          </a:p>
          <a:p>
            <a:endParaRPr lang="en-US" sz="1200" baseline="0" dirty="0" smtClean="0">
              <a:latin typeface="Arial" pitchFamily="34" charset="0"/>
              <a:cs typeface="Arial" pitchFamily="34" charset="0"/>
            </a:endParaRPr>
          </a:p>
          <a:p>
            <a:r>
              <a:rPr lang="en-US" sz="1200" baseline="0" dirty="0" smtClean="0">
                <a:latin typeface="Arial" pitchFamily="34" charset="0"/>
                <a:cs typeface="Arial" pitchFamily="34" charset="0"/>
              </a:rPr>
              <a:t>Many times providing a Newcomers Kit (K-10) and a meeting schedule is enough to get them started. Let them know they can pick up additional pamphlets and books at future </a:t>
            </a:r>
            <a:r>
              <a:rPr lang="en-US" sz="1200" dirty="0" smtClean="0">
                <a:latin typeface="Arial" pitchFamily="34" charset="0"/>
                <a:cs typeface="Arial" pitchFamily="34" charset="0"/>
              </a:rPr>
              <a:t>meetings.  </a:t>
            </a:r>
          </a:p>
          <a:p>
            <a:endParaRPr lang="en-US" sz="120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dirty="0" smtClean="0">
                <a:latin typeface="Arial" pitchFamily="34" charset="0"/>
                <a:cs typeface="Arial" pitchFamily="34" charset="0"/>
              </a:rPr>
              <a:t>(Click)</a:t>
            </a:r>
          </a:p>
          <a:p>
            <a:endParaRPr lang="en-US" sz="12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B4A99D55-F051-46BF-85CB-487FC9C5E0C4}"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latin typeface="Arial" pitchFamily="34" charset="0"/>
                <a:cs typeface="Arial" pitchFamily="34" charset="0"/>
              </a:rPr>
              <a:t>Note to Presenter: Read title/topic to audience.</a:t>
            </a:r>
          </a:p>
          <a:p>
            <a:endParaRPr lang="en-US" b="1" i="1" dirty="0" smtClean="0">
              <a:latin typeface="Arial" pitchFamily="34" charset="0"/>
              <a:cs typeface="Arial" pitchFamily="34" charset="0"/>
            </a:endParaRPr>
          </a:p>
          <a:p>
            <a:r>
              <a:rPr lang="en-US" b="1" i="0" dirty="0" smtClean="0">
                <a:latin typeface="Arial" pitchFamily="34" charset="0"/>
                <a:cs typeface="Arial" pitchFamily="34" charset="0"/>
              </a:rPr>
              <a:t>(Click)</a:t>
            </a:r>
            <a:endParaRPr lang="en-US" b="1" i="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A3316011-B8E2-481C-89FA-4F5DFA0F9565}"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Arial" pitchFamily="34" charset="0"/>
                <a:cs typeface="Arial" pitchFamily="34" charset="0"/>
              </a:rPr>
              <a:t>The subjects listed on the slide will be covered in this module.</a:t>
            </a:r>
          </a:p>
          <a:p>
            <a:endParaRPr lang="en-US" dirty="0">
              <a:latin typeface="Arial" pitchFamily="34" charset="0"/>
              <a:cs typeface="Arial" pitchFamily="34" charset="0"/>
            </a:endParaRPr>
          </a:p>
          <a:p>
            <a:r>
              <a:rPr lang="en-US" b="1" i="1" dirty="0" smtClean="0">
                <a:latin typeface="Arial" pitchFamily="34" charset="0"/>
                <a:cs typeface="Arial" pitchFamily="34" charset="0"/>
              </a:rPr>
              <a:t>(Click)</a:t>
            </a:r>
            <a:endParaRPr lang="en-US" b="1" i="1"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F060134A-464C-4D15-8C54-3127CC95D228}"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latin typeface="Arial" pitchFamily="34" charset="0"/>
                <a:cs typeface="Arial" pitchFamily="34" charset="0"/>
              </a:rPr>
              <a:t>Note to Presenter: Read title/topic to audience.</a:t>
            </a:r>
          </a:p>
          <a:p>
            <a:endParaRPr lang="en-US" b="1" i="1" dirty="0" smtClean="0">
              <a:latin typeface="Arial" pitchFamily="34" charset="0"/>
              <a:cs typeface="Arial" pitchFamily="34" charset="0"/>
            </a:endParaRPr>
          </a:p>
          <a:p>
            <a:r>
              <a:rPr lang="en-US" b="1" i="0" dirty="0" smtClean="0">
                <a:latin typeface="Arial" pitchFamily="34" charset="0"/>
                <a:cs typeface="Arial" pitchFamily="34" charset="0"/>
              </a:rPr>
              <a:t>(Click)</a:t>
            </a:r>
            <a:endParaRPr lang="en-US" b="1" i="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65E9884D-3523-4BE8-8F17-8CE1F6FA0FBD}" type="slidenum">
              <a:rPr lang="en-US" smtClean="0"/>
              <a:pPr/>
              <a:t>20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Stage Three is the action portion of the planning process. </a:t>
            </a:r>
          </a:p>
          <a:p>
            <a:endParaRPr lang="en-US" dirty="0"/>
          </a:p>
          <a:p>
            <a:r>
              <a:rPr lang="en-US" b="1" i="1" dirty="0" smtClean="0">
                <a:latin typeface="Arial" pitchFamily="34" charset="0"/>
                <a:cs typeface="Arial" pitchFamily="34" charset="0"/>
              </a:rPr>
              <a:t>(Click)</a:t>
            </a:r>
            <a:endParaRPr lang="en-US" b="1" i="1"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F060134A-464C-4D15-8C54-3127CC95D228}"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Arial" pitchFamily="34" charset="0"/>
                <a:cs typeface="Arial" pitchFamily="34" charset="0"/>
              </a:rPr>
              <a:t>When contacting the facility for the first time to propose a service project, it may be necessary to explain the nature of our inquiry to the receptionist and ask for a referral to the correct staff person. </a:t>
            </a:r>
            <a:endParaRPr lang="en-US" dirty="0" smtClean="0">
              <a:latin typeface="Arial" pitchFamily="34" charset="0"/>
              <a:cs typeface="Arial" pitchFamily="34" charset="0"/>
            </a:endParaRPr>
          </a:p>
          <a:p>
            <a:endParaRPr lang="en-US" baseline="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pitchFamily="34" charset="0"/>
                <a:cs typeface="Arial" pitchFamily="34" charset="0"/>
              </a:rPr>
              <a:t>Once the correct person has</a:t>
            </a:r>
            <a:r>
              <a:rPr lang="en-US" baseline="0" dirty="0" smtClean="0">
                <a:latin typeface="Arial" pitchFamily="34" charset="0"/>
                <a:cs typeface="Arial" pitchFamily="34" charset="0"/>
              </a:rPr>
              <a:t> been identified, in a preliminary telephone conversation the types of service projects we can provide can be briefly explained. Although a telephone call is more personal, it may be necessary to initiate contact via an e-mail message. </a:t>
            </a:r>
            <a:endParaRPr lang="en-US" sz="1200" dirty="0" smtClean="0">
              <a:latin typeface="Arial" pitchFamily="34" charset="0"/>
              <a:cs typeface="Arial" pitchFamily="34" charset="0"/>
            </a:endParaRPr>
          </a:p>
          <a:p>
            <a:endParaRPr lang="en-US" baseline="0" dirty="0" smtClean="0">
              <a:latin typeface="Arial" pitchFamily="34" charset="0"/>
              <a:cs typeface="Arial" pitchFamily="34" charset="0"/>
            </a:endParaRPr>
          </a:p>
          <a:p>
            <a:r>
              <a:rPr lang="en-US" baseline="0" dirty="0" smtClean="0">
                <a:latin typeface="Arial" pitchFamily="34" charset="0"/>
                <a:cs typeface="Arial" pitchFamily="34" charset="0"/>
              </a:rPr>
              <a:t>After initial contact has been made, face-to-face contact with a professional at the </a:t>
            </a:r>
            <a:r>
              <a:rPr lang="en-US" dirty="0">
                <a:latin typeface="Arial" pitchFamily="34" charset="0"/>
                <a:cs typeface="Arial" pitchFamily="34" charset="0"/>
              </a:rPr>
              <a:t> </a:t>
            </a:r>
            <a:r>
              <a:rPr lang="en-US" dirty="0" smtClean="0">
                <a:latin typeface="Arial" pitchFamily="34" charset="0"/>
                <a:cs typeface="Arial" pitchFamily="34" charset="0"/>
              </a:rPr>
              <a:t>facility </a:t>
            </a:r>
            <a:r>
              <a:rPr lang="en-US" baseline="0" dirty="0" smtClean="0">
                <a:latin typeface="Arial" pitchFamily="34" charset="0"/>
                <a:cs typeface="Arial" pitchFamily="34" charset="0"/>
              </a:rPr>
              <a:t> </a:t>
            </a:r>
            <a:r>
              <a:rPr lang="en-US" dirty="0" smtClean="0">
                <a:latin typeface="Arial" pitchFamily="34" charset="0"/>
                <a:cs typeface="Arial" pitchFamily="34" charset="0"/>
              </a:rPr>
              <a:t>demonstrates our</a:t>
            </a:r>
            <a:r>
              <a:rPr lang="en-US" baseline="0" dirty="0" smtClean="0">
                <a:latin typeface="Arial" pitchFamily="34" charset="0"/>
                <a:cs typeface="Arial" pitchFamily="34" charset="0"/>
              </a:rPr>
              <a:t> sincere interest and willingness to provide </a:t>
            </a:r>
            <a:r>
              <a:rPr lang="en-US" dirty="0" smtClean="0">
                <a:latin typeface="Arial" pitchFamily="34" charset="0"/>
                <a:cs typeface="Arial" pitchFamily="34" charset="0"/>
              </a:rPr>
              <a:t>effective</a:t>
            </a:r>
            <a:r>
              <a:rPr lang="en-US" baseline="0" dirty="0" smtClean="0">
                <a:latin typeface="Arial" pitchFamily="34" charset="0"/>
                <a:cs typeface="Arial" pitchFamily="34" charset="0"/>
              </a:rPr>
              <a:t> Al-Anon</a:t>
            </a:r>
            <a:r>
              <a:rPr lang="en-US" dirty="0" smtClean="0">
                <a:latin typeface="Arial" pitchFamily="34" charset="0"/>
                <a:cs typeface="Arial" pitchFamily="34" charset="0"/>
              </a:rPr>
              <a:t> service projects to the families</a:t>
            </a:r>
            <a:r>
              <a:rPr lang="en-US" baseline="0" dirty="0" smtClean="0">
                <a:latin typeface="Arial" pitchFamily="34" charset="0"/>
                <a:cs typeface="Arial" pitchFamily="34" charset="0"/>
              </a:rPr>
              <a:t> of alcoholic patients who are receiving services from the treatment center.</a:t>
            </a:r>
          </a:p>
          <a:p>
            <a:endParaRPr lang="en-US" baseline="0" dirty="0" smtClean="0">
              <a:latin typeface="Arial" pitchFamily="34" charset="0"/>
              <a:cs typeface="Arial" pitchFamily="34" charset="0"/>
            </a:endParaRPr>
          </a:p>
          <a:p>
            <a:r>
              <a:rPr lang="en-US" baseline="0" dirty="0" smtClean="0">
                <a:latin typeface="Arial" pitchFamily="34" charset="0"/>
                <a:cs typeface="Arial" pitchFamily="34" charset="0"/>
              </a:rPr>
              <a:t>An appointment with the staff may not be possible, as it requires both volunteer and staff time. However, members are encouraged to offer to meet with staff to become personally acquainted with each other.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i="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smtClean="0">
                <a:latin typeface="Arial" pitchFamily="34" charset="0"/>
                <a:cs typeface="Arial" pitchFamily="34" charset="0"/>
              </a:rPr>
              <a:t>(Click)</a:t>
            </a:r>
          </a:p>
          <a:p>
            <a:endParaRPr lang="en-US"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DC366116-B631-404D-95AC-59A94CD0C1C4}"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aseline="0" dirty="0" smtClean="0">
                <a:latin typeface="Arial" pitchFamily="34" charset="0"/>
                <a:cs typeface="Arial" pitchFamily="34" charset="0"/>
              </a:rPr>
              <a:t>When members meet with a professional, it is important to remember that the appointment is taking place in a business setting and that we are representing Al-Anon in our community as well as Al-Anon as a whole. It is okay for members to wear “business casual” attire. However, it is important </a:t>
            </a:r>
            <a:r>
              <a:rPr lang="en-US" dirty="0" smtClean="0">
                <a:latin typeface="Arial" pitchFamily="34" charset="0"/>
                <a:cs typeface="Arial" pitchFamily="34" charset="0"/>
              </a:rPr>
              <a:t> </a:t>
            </a:r>
            <a:r>
              <a:rPr lang="en-US" sz="1200" baseline="0" dirty="0" smtClean="0">
                <a:latin typeface="Arial" pitchFamily="34" charset="0"/>
                <a:cs typeface="Arial" pitchFamily="34" charset="0"/>
              </a:rPr>
              <a:t>for members to use common sense regarding the appropriateness of their choices of clothing in a business setting. </a:t>
            </a:r>
          </a:p>
          <a:p>
            <a:endParaRPr lang="en-US" sz="1200" baseline="0" dirty="0" smtClean="0">
              <a:latin typeface="Arial" pitchFamily="34" charset="0"/>
              <a:cs typeface="Arial" pitchFamily="34" charset="0"/>
            </a:endParaRPr>
          </a:p>
          <a:p>
            <a:r>
              <a:rPr lang="en-US" sz="1200" baseline="0" dirty="0" smtClean="0">
                <a:latin typeface="Arial" pitchFamily="34" charset="0"/>
                <a:cs typeface="Arial" pitchFamily="34" charset="0"/>
              </a:rPr>
              <a:t>In all likelihood, the appointment will be set up on a day and time that is convenient for the staff member’s schedule. Our goal is to maximize the value of the allotted time.</a:t>
            </a:r>
          </a:p>
          <a:p>
            <a:endParaRPr lang="en-US" sz="1200" baseline="0" dirty="0" smtClean="0">
              <a:latin typeface="Arial" pitchFamily="34" charset="0"/>
              <a:cs typeface="Arial" pitchFamily="34" charset="0"/>
            </a:endParaRPr>
          </a:p>
          <a:p>
            <a:r>
              <a:rPr lang="en-US" sz="1200" dirty="0" smtClean="0">
                <a:latin typeface="Arial" pitchFamily="34" charset="0"/>
                <a:cs typeface="Arial" pitchFamily="34" charset="0"/>
              </a:rPr>
              <a:t>Arriving late decreases</a:t>
            </a:r>
            <a:r>
              <a:rPr lang="en-US" sz="1200" baseline="0" dirty="0" smtClean="0">
                <a:latin typeface="Arial" pitchFamily="34" charset="0"/>
                <a:cs typeface="Arial" pitchFamily="34" charset="0"/>
              </a:rPr>
              <a:t> the amount of time that the professional can meet with us and departing late will  prevent the staff members from sticking to their plans and keeping to their schedules.</a:t>
            </a:r>
          </a:p>
          <a:p>
            <a:endParaRPr lang="en-US" sz="1200" baseline="0" dirty="0" smtClean="0">
              <a:latin typeface="Arial" pitchFamily="34" charset="0"/>
              <a:cs typeface="Arial" pitchFamily="34" charset="0"/>
            </a:endParaRPr>
          </a:p>
          <a:p>
            <a:r>
              <a:rPr lang="en-US" sz="1200" baseline="0" dirty="0" smtClean="0">
                <a:latin typeface="Arial" pitchFamily="34" charset="0"/>
                <a:cs typeface="Arial" pitchFamily="34" charset="0"/>
              </a:rPr>
              <a:t>Arriving late also sends the message that we are not respectful of the professionals’ time, and are not reliable.</a:t>
            </a:r>
          </a:p>
          <a:p>
            <a:endParaRPr lang="en-US" sz="1200" baseline="0" dirty="0" smtClean="0">
              <a:latin typeface="Arial" pitchFamily="34" charset="0"/>
              <a:cs typeface="Arial" pitchFamily="34" charset="0"/>
            </a:endParaRPr>
          </a:p>
          <a:p>
            <a:endParaRPr lang="en-US" sz="1200" baseline="0" dirty="0" smtClean="0">
              <a:latin typeface="Arial" pitchFamily="34" charset="0"/>
              <a:cs typeface="Arial" pitchFamily="34" charset="0"/>
            </a:endParaRPr>
          </a:p>
          <a:p>
            <a:endParaRPr lang="en-US" sz="1200" i="1" baseline="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smtClean="0">
                <a:latin typeface="Arial" pitchFamily="34" charset="0"/>
                <a:cs typeface="Arial" pitchFamily="34" charset="0"/>
              </a:rPr>
              <a:t>(Click</a:t>
            </a:r>
            <a:r>
              <a:rPr lang="en-US" b="1" i="0" dirty="0" smtClean="0">
                <a:latin typeface="Arial" pitchFamily="34" charset="0"/>
                <a:cs typeface="Arial" pitchFamily="34" charset="0"/>
              </a:rPr>
              <a:t>)</a:t>
            </a:r>
          </a:p>
          <a:p>
            <a:endParaRPr lang="en-US" dirty="0"/>
          </a:p>
        </p:txBody>
      </p:sp>
      <p:sp>
        <p:nvSpPr>
          <p:cNvPr id="4" name="Slide Number Placeholder 3"/>
          <p:cNvSpPr>
            <a:spLocks noGrp="1"/>
          </p:cNvSpPr>
          <p:nvPr>
            <p:ph type="sldNum" sz="quarter" idx="10"/>
          </p:nvPr>
        </p:nvSpPr>
        <p:spPr/>
        <p:txBody>
          <a:bodyPr/>
          <a:lstStyle/>
          <a:p>
            <a:fld id="{DC366116-B631-404D-95AC-59A94CD0C1C4}"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Arial" pitchFamily="34" charset="0"/>
                <a:cs typeface="Arial" pitchFamily="34" charset="0"/>
              </a:rPr>
              <a:t>Even though members</a:t>
            </a:r>
            <a:r>
              <a:rPr lang="en-US" baseline="0" dirty="0" smtClean="0">
                <a:latin typeface="Arial" pitchFamily="34" charset="0"/>
                <a:cs typeface="Arial" pitchFamily="34" charset="0"/>
              </a:rPr>
              <a:t> have acquired background information about the treatment facility and its services prior to the appointment, it is a courtesy to let the staff member share about the programs offered by the </a:t>
            </a:r>
            <a:r>
              <a:rPr lang="en-US" dirty="0" smtClean="0">
                <a:latin typeface="Arial" pitchFamily="34" charset="0"/>
                <a:cs typeface="Arial" pitchFamily="34" charset="0"/>
              </a:rPr>
              <a:t> facility </a:t>
            </a:r>
            <a:r>
              <a:rPr lang="en-US" baseline="0" dirty="0" smtClean="0">
                <a:latin typeface="Arial" pitchFamily="34" charset="0"/>
                <a:cs typeface="Arial" pitchFamily="34" charset="0"/>
              </a:rPr>
              <a:t> and his staff assignment.</a:t>
            </a:r>
          </a:p>
          <a:p>
            <a:endParaRPr lang="en-US" baseline="0" dirty="0" smtClean="0">
              <a:latin typeface="Arial" pitchFamily="34" charset="0"/>
              <a:cs typeface="Arial" pitchFamily="34" charset="0"/>
            </a:endParaRPr>
          </a:p>
          <a:p>
            <a:r>
              <a:rPr lang="en-US" baseline="0" dirty="0" smtClean="0">
                <a:latin typeface="Arial" pitchFamily="34" charset="0"/>
                <a:cs typeface="Arial" pitchFamily="34" charset="0"/>
              </a:rPr>
              <a:t>The professional may also want to give members a tour of the treatment </a:t>
            </a:r>
            <a:r>
              <a:rPr lang="en-US" dirty="0" smtClean="0">
                <a:latin typeface="Arial" pitchFamily="34" charset="0"/>
                <a:cs typeface="Arial" pitchFamily="34" charset="0"/>
              </a:rPr>
              <a:t> center</a:t>
            </a:r>
            <a:r>
              <a:rPr lang="en-US" baseline="0" dirty="0" smtClean="0">
                <a:latin typeface="Arial" pitchFamily="34" charset="0"/>
                <a:cs typeface="Arial" pitchFamily="34" charset="0"/>
              </a:rPr>
              <a:t>. A tour may give the Al-Anon contact ideas for future projects at the </a:t>
            </a:r>
            <a:r>
              <a:rPr lang="en-US" dirty="0">
                <a:latin typeface="Arial" pitchFamily="34" charset="0"/>
                <a:cs typeface="Arial" pitchFamily="34" charset="0"/>
              </a:rPr>
              <a:t> </a:t>
            </a:r>
            <a:r>
              <a:rPr lang="en-US" baseline="0" dirty="0" smtClean="0">
                <a:latin typeface="Arial" pitchFamily="34" charset="0"/>
                <a:cs typeface="Arial" pitchFamily="34" charset="0"/>
              </a:rPr>
              <a:t>facility. </a:t>
            </a:r>
          </a:p>
          <a:p>
            <a:endParaRPr lang="en-US" baseline="0" dirty="0" smtClean="0">
              <a:latin typeface="Arial" pitchFamily="34" charset="0"/>
              <a:cs typeface="Arial" pitchFamily="34" charset="0"/>
            </a:endParaRPr>
          </a:p>
          <a:p>
            <a:r>
              <a:rPr lang="en-US" baseline="0" dirty="0" smtClean="0">
                <a:latin typeface="Arial" pitchFamily="34" charset="0"/>
                <a:cs typeface="Arial" pitchFamily="34" charset="0"/>
              </a:rPr>
              <a:t>After gaining an understanding of the services provided at the facility, Al-Anon members can provide information about our program and local meetings. </a:t>
            </a:r>
          </a:p>
          <a:p>
            <a:endParaRPr lang="en-US" dirty="0" smtClean="0">
              <a:latin typeface="Arial" pitchFamily="34" charset="0"/>
              <a:cs typeface="Arial" pitchFamily="34" charset="0"/>
            </a:endParaRPr>
          </a:p>
          <a:p>
            <a:r>
              <a:rPr lang="en-US" b="1" i="1" dirty="0" smtClean="0">
                <a:latin typeface="Arial" pitchFamily="34" charset="0"/>
                <a:cs typeface="Arial" pitchFamily="34" charset="0"/>
              </a:rPr>
              <a:t>(Click)</a:t>
            </a:r>
            <a:endParaRPr lang="en-US" b="1" i="1"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DC366116-B631-404D-95AC-59A94CD0C1C4}"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latin typeface="Arial" pitchFamily="34" charset="0"/>
                <a:cs typeface="Arial" pitchFamily="34" charset="0"/>
              </a:rPr>
              <a:t>Some professionals at treatment facilities are familiar with A.A. and Al-Anon and may even be members. Others, however, are </a:t>
            </a:r>
            <a:r>
              <a:rPr lang="en-US" dirty="0" smtClean="0">
                <a:latin typeface="Arial" pitchFamily="34" charset="0"/>
                <a:cs typeface="Arial" pitchFamily="34" charset="0"/>
              </a:rPr>
              <a:t>unfamiliar</a:t>
            </a:r>
            <a:r>
              <a:rPr lang="en-US" baseline="0" dirty="0" smtClean="0">
                <a:latin typeface="Arial" pitchFamily="34" charset="0"/>
                <a:cs typeface="Arial" pitchFamily="34" charset="0"/>
              </a:rPr>
              <a:t> </a:t>
            </a:r>
            <a:r>
              <a:rPr lang="en-US" dirty="0" smtClean="0">
                <a:latin typeface="Arial" pitchFamily="34" charset="0"/>
                <a:cs typeface="Arial" pitchFamily="34" charset="0"/>
              </a:rPr>
              <a:t>with our</a:t>
            </a:r>
            <a:r>
              <a:rPr lang="en-US" baseline="0" dirty="0" smtClean="0">
                <a:latin typeface="Arial" pitchFamily="34" charset="0"/>
                <a:cs typeface="Arial" pitchFamily="34" charset="0"/>
              </a:rPr>
              <a:t> purpose and our meetings. </a:t>
            </a:r>
          </a:p>
          <a:p>
            <a:endParaRPr lang="en-US" baseline="0" dirty="0" smtClean="0">
              <a:latin typeface="Arial" pitchFamily="34" charset="0"/>
              <a:cs typeface="Arial" pitchFamily="34" charset="0"/>
            </a:endParaRPr>
          </a:p>
          <a:p>
            <a:r>
              <a:rPr lang="en-US" baseline="0" dirty="0" smtClean="0">
                <a:latin typeface="Arial" pitchFamily="34" charset="0"/>
                <a:cs typeface="Arial" pitchFamily="34" charset="0"/>
              </a:rPr>
              <a:t>You will want to get a sense of how familiar the professional staff is with Al-Anon and make adjustments according to their level of understanding. </a:t>
            </a:r>
          </a:p>
          <a:p>
            <a:endParaRPr lang="en-US" b="1" baseline="0" dirty="0" smtClean="0">
              <a:latin typeface="Arial" pitchFamily="34" charset="0"/>
              <a:cs typeface="Arial" pitchFamily="34" charset="0"/>
            </a:endParaRPr>
          </a:p>
          <a:p>
            <a:r>
              <a:rPr lang="en-US" b="1" i="1" baseline="0" dirty="0" smtClean="0">
                <a:latin typeface="Arial" pitchFamily="34" charset="0"/>
                <a:cs typeface="Arial" pitchFamily="34" charset="0"/>
              </a:rPr>
              <a:t>(Click)</a:t>
            </a:r>
            <a:endParaRPr lang="en-US" b="1" i="1"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A3316011-B8E2-481C-89FA-4F5DFA0F9565}"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Arial" pitchFamily="34" charset="0"/>
                <a:cs typeface="Arial" pitchFamily="34" charset="0"/>
              </a:rPr>
              <a:t>The objective of this meeting is to help staff become</a:t>
            </a:r>
            <a:r>
              <a:rPr lang="en-US" baseline="0" dirty="0" smtClean="0">
                <a:latin typeface="Arial" pitchFamily="34" charset="0"/>
                <a:cs typeface="Arial" pitchFamily="34" charset="0"/>
              </a:rPr>
              <a:t> </a:t>
            </a:r>
            <a:r>
              <a:rPr lang="en-US" dirty="0" smtClean="0">
                <a:latin typeface="Arial" pitchFamily="34" charset="0"/>
                <a:cs typeface="Arial" pitchFamily="34" charset="0"/>
              </a:rPr>
              <a:t>comfortable in making the Al-Anon</a:t>
            </a:r>
            <a:r>
              <a:rPr lang="en-US" baseline="0" dirty="0" smtClean="0">
                <a:latin typeface="Arial" pitchFamily="34" charset="0"/>
                <a:cs typeface="Arial" pitchFamily="34" charset="0"/>
              </a:rPr>
              <a:t> program available to the family and friends of their clients.  </a:t>
            </a: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pitchFamily="34" charset="0"/>
                <a:cs typeface="Arial" pitchFamily="34" charset="0"/>
              </a:rPr>
              <a:t>In addition to basic information about Al-Anon</a:t>
            </a:r>
            <a:r>
              <a:rPr lang="en-US" baseline="0" dirty="0" smtClean="0">
                <a:latin typeface="Arial" pitchFamily="34" charset="0"/>
                <a:cs typeface="Arial" pitchFamily="34" charset="0"/>
              </a:rPr>
              <a:t> and </a:t>
            </a:r>
            <a:r>
              <a:rPr lang="en-US" dirty="0" smtClean="0">
                <a:latin typeface="Arial" pitchFamily="34" charset="0"/>
                <a:cs typeface="Arial" pitchFamily="34" charset="0"/>
              </a:rPr>
              <a:t>Alateen,</a:t>
            </a:r>
            <a:r>
              <a:rPr lang="en-US" baseline="0" dirty="0" smtClean="0">
                <a:latin typeface="Arial" pitchFamily="34" charset="0"/>
                <a:cs typeface="Arial" pitchFamily="34" charset="0"/>
              </a:rPr>
              <a:t> w</a:t>
            </a:r>
            <a:r>
              <a:rPr lang="en-US" dirty="0" smtClean="0">
                <a:latin typeface="Arial" pitchFamily="34" charset="0"/>
                <a:cs typeface="Arial" pitchFamily="34" charset="0"/>
              </a:rPr>
              <a:t>e also need to help staff and family members understand that although</a:t>
            </a:r>
            <a:r>
              <a:rPr lang="en-US" baseline="0" dirty="0" smtClean="0">
                <a:latin typeface="Arial" pitchFamily="34" charset="0"/>
                <a:cs typeface="Arial" pitchFamily="34" charset="0"/>
              </a:rPr>
              <a:t> </a:t>
            </a:r>
            <a:r>
              <a:rPr lang="en-US" dirty="0" smtClean="0">
                <a:latin typeface="Arial" pitchFamily="34" charset="0"/>
                <a:cs typeface="Arial" pitchFamily="34" charset="0"/>
              </a:rPr>
              <a:t>we are different from groups facilitated by a professional, Al-Anon does not conflict with professional help, and that Al-Anon can</a:t>
            </a:r>
            <a:r>
              <a:rPr lang="en-US" baseline="0" dirty="0" smtClean="0">
                <a:latin typeface="Arial" pitchFamily="34" charset="0"/>
                <a:cs typeface="Arial" pitchFamily="34" charset="0"/>
              </a:rPr>
              <a:t> be very helpful to people who are receiving help from a professional.</a:t>
            </a: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r>
              <a:rPr lang="en-US" dirty="0" smtClean="0">
                <a:latin typeface="Arial" pitchFamily="34" charset="0"/>
                <a:cs typeface="Arial" pitchFamily="34" charset="0"/>
              </a:rPr>
              <a:t>Always end by letting staff</a:t>
            </a:r>
            <a:r>
              <a:rPr lang="en-US" baseline="0" dirty="0" smtClean="0">
                <a:latin typeface="Arial" pitchFamily="34" charset="0"/>
                <a:cs typeface="Arial" pitchFamily="34" charset="0"/>
              </a:rPr>
              <a:t> know that i</a:t>
            </a:r>
            <a:r>
              <a:rPr lang="en-US" dirty="0" smtClean="0">
                <a:latin typeface="Arial" pitchFamily="34" charset="0"/>
                <a:cs typeface="Arial" pitchFamily="34" charset="0"/>
              </a:rPr>
              <a:t>nterested family members will receive more information about Al-Anon when they attend their first meeting. </a:t>
            </a:r>
          </a:p>
          <a:p>
            <a:endParaRPr lang="en-US" dirty="0" smtClean="0">
              <a:latin typeface="Arial" pitchFamily="34" charset="0"/>
              <a:cs typeface="Arial" pitchFamily="34" charset="0"/>
            </a:endParaRPr>
          </a:p>
          <a:p>
            <a:endParaRPr lang="en-US" i="1"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smtClean="0">
                <a:latin typeface="Arial" pitchFamily="34" charset="0"/>
                <a:cs typeface="Arial" pitchFamily="34" charset="0"/>
              </a:rPr>
              <a:t>(Click)</a:t>
            </a:r>
          </a:p>
        </p:txBody>
      </p:sp>
      <p:sp>
        <p:nvSpPr>
          <p:cNvPr id="4" name="Slide Number Placeholder 3"/>
          <p:cNvSpPr>
            <a:spLocks noGrp="1"/>
          </p:cNvSpPr>
          <p:nvPr>
            <p:ph type="sldNum" sz="quarter" idx="10"/>
          </p:nvPr>
        </p:nvSpPr>
        <p:spPr/>
        <p:txBody>
          <a:bodyPr/>
          <a:lstStyle/>
          <a:p>
            <a:fld id="{A3316011-B8E2-481C-89FA-4F5DFA0F9565}"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Arial" pitchFamily="34" charset="0"/>
                <a:cs typeface="Arial" pitchFamily="34" charset="0"/>
              </a:rPr>
              <a:t>We all have our favorite pamphlets, </a:t>
            </a:r>
            <a:r>
              <a:rPr lang="en-US" baseline="0" dirty="0" smtClean="0">
                <a:latin typeface="Arial" pitchFamily="34" charset="0"/>
                <a:cs typeface="Arial" pitchFamily="34" charset="0"/>
              </a:rPr>
              <a:t>but it is important to “Keep It Simple</a:t>
            </a:r>
            <a:r>
              <a:rPr lang="en-US" dirty="0" smtClean="0">
                <a:latin typeface="Arial" pitchFamily="34" charset="0"/>
                <a:cs typeface="Arial" pitchFamily="34" charset="0"/>
              </a:rPr>
              <a:t>” when showing our literature to staff.</a:t>
            </a:r>
            <a:r>
              <a:rPr lang="en-US" baseline="0" dirty="0" smtClean="0">
                <a:latin typeface="Arial" pitchFamily="34" charset="0"/>
                <a:cs typeface="Arial" pitchFamily="34" charset="0"/>
              </a:rPr>
              <a:t> Much of our literature is open to potential newcomers from any type of background. But there are items that are targeted to a type of relationship, cultural community, mental health, or treatment settings. </a:t>
            </a:r>
          </a:p>
          <a:p>
            <a:endParaRPr lang="en-US" baseline="0" dirty="0" smtClean="0">
              <a:latin typeface="Arial" pitchFamily="34" charset="0"/>
              <a:cs typeface="Arial" pitchFamily="34" charset="0"/>
            </a:endParaRPr>
          </a:p>
          <a:p>
            <a:r>
              <a:rPr lang="en-US" baseline="0" dirty="0" smtClean="0">
                <a:latin typeface="Arial" pitchFamily="34" charset="0"/>
                <a:cs typeface="Arial" pitchFamily="34" charset="0"/>
              </a:rPr>
              <a:t>It is important to give professionals the opportunity to review the materials that members want to distribute</a:t>
            </a:r>
            <a:r>
              <a:rPr lang="en-US" dirty="0" smtClean="0">
                <a:latin typeface="Arial" pitchFamily="34" charset="0"/>
                <a:cs typeface="Arial" pitchFamily="34" charset="0"/>
              </a:rPr>
              <a:t> to the family members of their clients. </a:t>
            </a:r>
            <a:r>
              <a:rPr lang="en-US" baseline="0" dirty="0" smtClean="0">
                <a:latin typeface="Arial" pitchFamily="34" charset="0"/>
                <a:cs typeface="Arial" pitchFamily="34" charset="0"/>
              </a:rPr>
              <a:t> </a:t>
            </a:r>
            <a:r>
              <a:rPr lang="en-US" dirty="0" smtClean="0">
                <a:latin typeface="Arial" pitchFamily="34" charset="0"/>
                <a:cs typeface="Arial" pitchFamily="34" charset="0"/>
              </a:rPr>
              <a:t>They can tell us what would </a:t>
            </a:r>
            <a:r>
              <a:rPr lang="en-US" baseline="0" dirty="0" smtClean="0">
                <a:latin typeface="Arial" pitchFamily="34" charset="0"/>
                <a:cs typeface="Arial" pitchFamily="34" charset="0"/>
              </a:rPr>
              <a:t>be most helpful. </a:t>
            </a:r>
          </a:p>
          <a:p>
            <a:endParaRPr lang="en-US" dirty="0">
              <a:latin typeface="Arial" pitchFamily="34" charset="0"/>
              <a:cs typeface="Arial" pitchFamily="34" charset="0"/>
            </a:endParaRPr>
          </a:p>
          <a:p>
            <a:r>
              <a:rPr lang="en-US" dirty="0" smtClean="0">
                <a:latin typeface="Arial" pitchFamily="34" charset="0"/>
                <a:cs typeface="Arial" pitchFamily="34" charset="0"/>
              </a:rPr>
              <a:t>Limiting our literature to a few introductory items also makes it easier for the Public Outreach Committee to fund the activity, e.g., </a:t>
            </a:r>
            <a:r>
              <a:rPr lang="en-US" i="1" dirty="0" smtClean="0">
                <a:latin typeface="Arial" pitchFamily="34" charset="0"/>
                <a:cs typeface="Arial" pitchFamily="34" charset="0"/>
              </a:rPr>
              <a:t>Al-Anon Faces Alcoholism  </a:t>
            </a:r>
            <a:r>
              <a:rPr lang="en-US" dirty="0" smtClean="0">
                <a:latin typeface="Arial" pitchFamily="34" charset="0"/>
                <a:cs typeface="Arial" pitchFamily="34" charset="0"/>
              </a:rPr>
              <a:t>magazines or </a:t>
            </a:r>
            <a:r>
              <a:rPr lang="en-US" i="1" dirty="0" smtClean="0">
                <a:latin typeface="Arial" pitchFamily="34" charset="0"/>
                <a:cs typeface="Arial" pitchFamily="34" charset="0"/>
              </a:rPr>
              <a:t>What Happens After Treatment </a:t>
            </a:r>
            <a:r>
              <a:rPr lang="en-US" dirty="0" smtClean="0">
                <a:latin typeface="Arial" pitchFamily="34" charset="0"/>
                <a:cs typeface="Arial" pitchFamily="34" charset="0"/>
              </a:rPr>
              <a:t>(P-81 ES or P-81 EF).  </a:t>
            </a:r>
          </a:p>
          <a:p>
            <a:r>
              <a:rPr lang="en-US" dirty="0" smtClean="0">
                <a:latin typeface="Arial" pitchFamily="34" charset="0"/>
                <a:cs typeface="Arial" pitchFamily="34" charset="0"/>
              </a:rPr>
              <a:t> </a:t>
            </a:r>
          </a:p>
          <a:p>
            <a:r>
              <a:rPr lang="en-US" b="1" i="1" dirty="0" smtClean="0">
                <a:latin typeface="Arial" pitchFamily="34" charset="0"/>
                <a:cs typeface="Arial" pitchFamily="34" charset="0"/>
              </a:rPr>
              <a:t>(Click)</a:t>
            </a:r>
          </a:p>
        </p:txBody>
      </p:sp>
      <p:sp>
        <p:nvSpPr>
          <p:cNvPr id="4" name="Slide Number Placeholder 3"/>
          <p:cNvSpPr>
            <a:spLocks noGrp="1"/>
          </p:cNvSpPr>
          <p:nvPr>
            <p:ph type="sldNum" sz="quarter" idx="10"/>
          </p:nvPr>
        </p:nvSpPr>
        <p:spPr/>
        <p:txBody>
          <a:bodyPr/>
          <a:lstStyle/>
          <a:p>
            <a:fld id="{DC366116-B631-404D-95AC-59A94CD0C1C4}"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BA4ACE7-4FFC-4820-9EEF-D9337E129CCC}" type="datetime1">
              <a:rPr lang="en-US" smtClean="0"/>
              <a:pPr/>
              <a:t>4/9/2014</a:t>
            </a:fld>
            <a:endParaRPr lang="en-US" dirty="0"/>
          </a:p>
        </p:txBody>
      </p:sp>
      <p:sp>
        <p:nvSpPr>
          <p:cNvPr id="17" name="Footer Placeholder 16"/>
          <p:cNvSpPr>
            <a:spLocks noGrp="1"/>
          </p:cNvSpPr>
          <p:nvPr>
            <p:ph type="ftr" sz="quarter" idx="11"/>
          </p:nvPr>
        </p:nvSpPr>
        <p:spPr/>
        <p:txBody>
          <a:bodyPr/>
          <a:lstStyle/>
          <a:p>
            <a:r>
              <a:rPr kumimoji="0" lang="en-US" dirty="0" smtClean="0"/>
              <a:t>Al-Anon Family Group Headquarters,Inc. </a:t>
            </a:r>
            <a:endParaRPr kumimoji="0"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F42FDE4-A7DD-41A7-A0A6-9B649FB43336}" type="slidenum">
              <a:rPr kumimoji="0" lang="en-US" smtClean="0"/>
              <a:pPr/>
              <a:t>‹#›</a:t>
            </a:fld>
            <a:endParaRPr kumimoji="0" lang="en-US" sz="1400" dirty="0">
              <a:solidFill>
                <a:srgbClr val="FFFFFF"/>
              </a:solidFill>
            </a:endParaRP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F63BFD-5689-47D5-8842-801F95CD2206}" type="datetime1">
              <a:rPr lang="en-US" smtClean="0"/>
              <a:pPr/>
              <a:t>4/9/2014</a:t>
            </a:fld>
            <a:endParaRPr lang="en-US" dirty="0"/>
          </a:p>
        </p:txBody>
      </p:sp>
      <p:sp>
        <p:nvSpPr>
          <p:cNvPr id="5" name="Footer Placeholder 4"/>
          <p:cNvSpPr>
            <a:spLocks noGrp="1"/>
          </p:cNvSpPr>
          <p:nvPr>
            <p:ph type="ftr" sz="quarter" idx="11"/>
          </p:nvPr>
        </p:nvSpPr>
        <p:spPr/>
        <p:txBody>
          <a:bodyPr/>
          <a:lstStyle/>
          <a:p>
            <a:r>
              <a:rPr kumimoji="0" lang="en-US" dirty="0" smtClean="0"/>
              <a:t>Al-Anon Family Group Headquarters,Inc. </a:t>
            </a:r>
            <a:endParaRPr kumimoji="0" lang="en-US" dirty="0"/>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A2B92A-9734-49A1-AC8B-368EA863449F}" type="datetime1">
              <a:rPr lang="en-US" smtClean="0"/>
              <a:pPr/>
              <a:t>4/9/2014</a:t>
            </a:fld>
            <a:endParaRPr lang="en-US" dirty="0"/>
          </a:p>
        </p:txBody>
      </p:sp>
      <p:sp>
        <p:nvSpPr>
          <p:cNvPr id="5" name="Footer Placeholder 4"/>
          <p:cNvSpPr>
            <a:spLocks noGrp="1"/>
          </p:cNvSpPr>
          <p:nvPr>
            <p:ph type="ftr" sz="quarter" idx="11"/>
          </p:nvPr>
        </p:nvSpPr>
        <p:spPr/>
        <p:txBody>
          <a:bodyPr/>
          <a:lstStyle/>
          <a:p>
            <a:r>
              <a:rPr kumimoji="0" lang="en-US" dirty="0" smtClean="0"/>
              <a:t>Al-Anon Family Group Headquarters,Inc. </a:t>
            </a:r>
            <a:endParaRPr kumimoji="0" lang="en-US" dirty="0"/>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9101F36-EA6D-4010-855D-586EA348E20D}" type="datetime1">
              <a:rPr lang="en-US" smtClean="0"/>
              <a:pPr/>
              <a:t>4/9/2014</a:t>
            </a:fld>
            <a:endParaRPr lang="en-US" dirty="0"/>
          </a:p>
        </p:txBody>
      </p:sp>
      <p:sp>
        <p:nvSpPr>
          <p:cNvPr id="5" name="Footer Placeholder 4"/>
          <p:cNvSpPr>
            <a:spLocks noGrp="1"/>
          </p:cNvSpPr>
          <p:nvPr>
            <p:ph type="ftr" sz="quarter" idx="11"/>
          </p:nvPr>
        </p:nvSpPr>
        <p:spPr/>
        <p:txBody>
          <a:bodyPr/>
          <a:lstStyle/>
          <a:p>
            <a:r>
              <a:rPr kumimoji="0" lang="en-US" dirty="0" smtClean="0"/>
              <a:t>Al-Anon Family Group Headquarters,Inc. </a:t>
            </a:r>
            <a:endParaRPr kumimoji="0" lang="en-US" dirty="0"/>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C42CDE5-532E-4740-BCAC-357A013C8E4D}" type="datetime1">
              <a:rPr lang="en-US" smtClean="0"/>
              <a:pPr/>
              <a:t>4/9/2014</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r>
              <a:rPr kumimoji="0" lang="en-US" dirty="0" smtClean="0"/>
              <a:t>Al-Anon Family Group Headquarters,Inc. </a:t>
            </a:r>
            <a:endParaRPr kumimoji="0"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6F42FDE4-A7DD-41A7-A0A6-9B649FB43336}" type="slidenum">
              <a:rPr kumimoji="0" lang="en-US" smtClean="0"/>
              <a:pPr/>
              <a:t>‹#›</a:t>
            </a:fld>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9F5900A-B3AE-43DE-B100-3808628EA7D3}" type="datetime1">
              <a:rPr lang="en-US" smtClean="0"/>
              <a:pPr/>
              <a:t>4/9/2014</a:t>
            </a:fld>
            <a:endParaRPr lang="en-US" dirty="0"/>
          </a:p>
        </p:txBody>
      </p:sp>
      <p:sp>
        <p:nvSpPr>
          <p:cNvPr id="6" name="Footer Placeholder 5"/>
          <p:cNvSpPr>
            <a:spLocks noGrp="1"/>
          </p:cNvSpPr>
          <p:nvPr>
            <p:ph type="ftr" sz="quarter" idx="11"/>
          </p:nvPr>
        </p:nvSpPr>
        <p:spPr/>
        <p:txBody>
          <a:bodyPr/>
          <a:lstStyle/>
          <a:p>
            <a:r>
              <a:rPr kumimoji="0" lang="en-US" dirty="0" smtClean="0"/>
              <a:t>Al-Anon Family Group Headquarters,Inc. </a:t>
            </a:r>
            <a:endParaRPr kumimoji="0" lang="en-US" dirty="0"/>
          </a:p>
        </p:txBody>
      </p:sp>
      <p:sp>
        <p:nvSpPr>
          <p:cNvPr id="7" name="Slide Number Placeholder 6"/>
          <p:cNvSpPr>
            <a:spLocks noGrp="1"/>
          </p:cNvSpPr>
          <p:nvPr>
            <p:ph type="sldNum" sz="quarter" idx="12"/>
          </p:nvPr>
        </p:nvSpPr>
        <p:spPr/>
        <p:txBody>
          <a:bodyPr/>
          <a:lstStyle/>
          <a:p>
            <a:fld id="{6F42FDE4-A7DD-41A7-A0A6-9B649FB43336}" type="slidenum">
              <a:rPr kumimoji="0" lang="en-US" smtClean="0"/>
              <a:pPr/>
              <a:t>‹#›</a:t>
            </a:fld>
            <a:endParaRPr kumimoji="0"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BAE164D-31DE-41FE-9A4E-865DAB4E60D9}" type="datetime1">
              <a:rPr lang="en-US" smtClean="0"/>
              <a:pPr/>
              <a:t>4/9/2014</a:t>
            </a:fld>
            <a:endParaRPr lang="en-US" dirty="0"/>
          </a:p>
        </p:txBody>
      </p:sp>
      <p:sp>
        <p:nvSpPr>
          <p:cNvPr id="8" name="Footer Placeholder 7"/>
          <p:cNvSpPr>
            <a:spLocks noGrp="1"/>
          </p:cNvSpPr>
          <p:nvPr>
            <p:ph type="ftr" sz="quarter" idx="11"/>
          </p:nvPr>
        </p:nvSpPr>
        <p:spPr/>
        <p:txBody>
          <a:bodyPr/>
          <a:lstStyle/>
          <a:p>
            <a:r>
              <a:rPr kumimoji="0" lang="en-US" dirty="0" smtClean="0"/>
              <a:t>Al-Anon Family Group Headquarters,Inc. </a:t>
            </a:r>
            <a:endParaRPr kumimoji="0" lang="en-US" dirty="0"/>
          </a:p>
        </p:txBody>
      </p:sp>
      <p:sp>
        <p:nvSpPr>
          <p:cNvPr id="9" name="Slide Number Placeholder 8"/>
          <p:cNvSpPr>
            <a:spLocks noGrp="1"/>
          </p:cNvSpPr>
          <p:nvPr>
            <p:ph type="sldNum" sz="quarter" idx="12"/>
          </p:nvPr>
        </p:nvSpPr>
        <p:spPr/>
        <p:txBody>
          <a:bodyPr/>
          <a:lstStyle/>
          <a:p>
            <a:fld id="{6F42FDE4-A7DD-41A7-A0A6-9B649FB43336}" type="slidenum">
              <a:rPr kumimoji="0" lang="en-US" smtClean="0"/>
              <a:pPr/>
              <a:t>‹#›</a:t>
            </a:fld>
            <a:endParaRPr kumimoji="0"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54B36FA-3C41-4A8B-8DE4-6A6539308D84}" type="datetime1">
              <a:rPr lang="en-US" smtClean="0"/>
              <a:pPr/>
              <a:t>4/9/2014</a:t>
            </a:fld>
            <a:endParaRPr lang="en-US" dirty="0"/>
          </a:p>
        </p:txBody>
      </p:sp>
      <p:sp>
        <p:nvSpPr>
          <p:cNvPr id="4" name="Footer Placeholder 3"/>
          <p:cNvSpPr>
            <a:spLocks noGrp="1"/>
          </p:cNvSpPr>
          <p:nvPr>
            <p:ph type="ftr" sz="quarter" idx="11"/>
          </p:nvPr>
        </p:nvSpPr>
        <p:spPr/>
        <p:txBody>
          <a:bodyPr/>
          <a:lstStyle/>
          <a:p>
            <a:r>
              <a:rPr kumimoji="0" lang="en-US" dirty="0" smtClean="0"/>
              <a:t>Al-Anon Family Group Headquarters,Inc. </a:t>
            </a:r>
            <a:endParaRPr kumimoji="0" lang="en-US" dirty="0"/>
          </a:p>
        </p:txBody>
      </p:sp>
      <p:sp>
        <p:nvSpPr>
          <p:cNvPr id="5" name="Slide Number Placeholder 4"/>
          <p:cNvSpPr>
            <a:spLocks noGrp="1"/>
          </p:cNvSpPr>
          <p:nvPr>
            <p:ph type="sldNum" sz="quarter" idx="12"/>
          </p:nvPr>
        </p:nvSpPr>
        <p:spPr/>
        <p:txBody>
          <a:bodyPr/>
          <a:lstStyle/>
          <a:p>
            <a:fld id="{6F42FDE4-A7DD-41A7-A0A6-9B649FB43336}"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F13DEF-7EE6-460C-968A-71BEB6C3C409}" type="datetime1">
              <a:rPr lang="en-US" smtClean="0"/>
              <a:pPr/>
              <a:t>4/9/2014</a:t>
            </a:fld>
            <a:endParaRPr lang="en-US" dirty="0"/>
          </a:p>
        </p:txBody>
      </p:sp>
      <p:sp>
        <p:nvSpPr>
          <p:cNvPr id="3" name="Footer Placeholder 2"/>
          <p:cNvSpPr>
            <a:spLocks noGrp="1"/>
          </p:cNvSpPr>
          <p:nvPr>
            <p:ph type="ftr" sz="quarter" idx="11"/>
          </p:nvPr>
        </p:nvSpPr>
        <p:spPr/>
        <p:txBody>
          <a:bodyPr/>
          <a:lstStyle/>
          <a:p>
            <a:r>
              <a:rPr kumimoji="0" lang="en-US" dirty="0" smtClean="0"/>
              <a:t>Al-Anon Family Group Headquarters,Inc. </a:t>
            </a:r>
            <a:endParaRPr kumimoji="0" lang="en-US" dirty="0"/>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F41F77C-E006-4A0C-8F1D-B5FBEA72AF5B}" type="datetime1">
              <a:rPr lang="en-US" smtClean="0"/>
              <a:pPr/>
              <a:t>4/9/2014</a:t>
            </a:fld>
            <a:endParaRPr lang="en-US" dirty="0"/>
          </a:p>
        </p:txBody>
      </p:sp>
      <p:sp>
        <p:nvSpPr>
          <p:cNvPr id="6" name="Footer Placeholder 5"/>
          <p:cNvSpPr>
            <a:spLocks noGrp="1"/>
          </p:cNvSpPr>
          <p:nvPr>
            <p:ph type="ftr" sz="quarter" idx="11"/>
          </p:nvPr>
        </p:nvSpPr>
        <p:spPr/>
        <p:txBody>
          <a:bodyPr/>
          <a:lstStyle/>
          <a:p>
            <a:r>
              <a:rPr kumimoji="0" lang="en-US" dirty="0" smtClean="0"/>
              <a:t>Al-Anon Family Group Headquarters,Inc. </a:t>
            </a:r>
            <a:endParaRPr kumimoji="0" lang="en-US" dirty="0"/>
          </a:p>
        </p:txBody>
      </p:sp>
      <p:sp>
        <p:nvSpPr>
          <p:cNvPr id="7" name="Slide Number Placeholder 6"/>
          <p:cNvSpPr>
            <a:spLocks noGrp="1"/>
          </p:cNvSpPr>
          <p:nvPr>
            <p:ph type="sldNum" sz="quarter" idx="12"/>
          </p:nvPr>
        </p:nvSpPr>
        <p:spPr/>
        <p:txBody>
          <a:bodyPr/>
          <a:lstStyle/>
          <a:p>
            <a:fld id="{6F42FDE4-A7DD-41A7-A0A6-9B649FB43336}" type="slidenum">
              <a:rPr kumimoji="0" lang="en-US" smtClean="0"/>
              <a:pPr/>
              <a:t>‹#›</a:t>
            </a:fld>
            <a:endParaRPr kumimoji="0"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2EC9AEA-FEFA-4A77-AEC4-3ED4E7204712}" type="datetime1">
              <a:rPr lang="en-US" smtClean="0"/>
              <a:pPr/>
              <a:t>4/9/2014</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r>
              <a:rPr kumimoji="0" lang="en-US" dirty="0" smtClean="0"/>
              <a:t>Al-Anon Family Group Headquarters,Inc. </a:t>
            </a:r>
            <a:endParaRPr kumimoji="0" lang="en-US" dirty="0"/>
          </a:p>
        </p:txBody>
      </p:sp>
      <p:sp>
        <p:nvSpPr>
          <p:cNvPr id="7" name="Slide Number Placeholder 6"/>
          <p:cNvSpPr>
            <a:spLocks noGrp="1"/>
          </p:cNvSpPr>
          <p:nvPr>
            <p:ph type="sldNum" sz="quarter" idx="12"/>
          </p:nvPr>
        </p:nvSpPr>
        <p:spPr>
          <a:xfrm>
            <a:off x="146304" y="6208776"/>
            <a:ext cx="457200" cy="457200"/>
          </a:xfrm>
        </p:spPr>
        <p:txBody>
          <a:bodyPr/>
          <a:lstStyle/>
          <a:p>
            <a:fld id="{6F42FDE4-A7DD-41A7-A0A6-9B649FB43336}" type="slidenum">
              <a:rPr kumimoji="0" lang="en-US" smtClean="0"/>
              <a:pPr/>
              <a:t>‹#›</a:t>
            </a:fld>
            <a:endParaRPr kumimoji="0"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lgn="r" eaLnBrk="1" latinLnBrk="0" hangingPunct="1"/>
            <a:fld id="{ECC63A90-92CC-46BE-A620-BFAADFADD0D6}" type="datetime1">
              <a:rPr lang="en-US" smtClean="0"/>
              <a:pPr algn="r" eaLnBrk="1" latinLnBrk="0" hangingPunct="1"/>
              <a:t>4/9/2014</a:t>
            </a:fld>
            <a:endParaRPr lang="en-US" sz="1400" dirty="0">
              <a:solidFill>
                <a:schemeClr val="tx2"/>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kumimoji="0" lang="en-US" sz="1400" dirty="0" smtClean="0">
                <a:solidFill>
                  <a:schemeClr val="tx2"/>
                </a:solidFill>
              </a:rPr>
              <a:t>Al-Anon Family Group Headquarters,Inc. </a:t>
            </a:r>
            <a:endParaRPr kumimoji="0" lang="en-US" sz="1400" dirty="0">
              <a:solidFill>
                <a:schemeClr val="tx2"/>
              </a:solidFill>
            </a:endParaRP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lgn="ctr" eaLnBrk="1" latinLnBrk="0" hangingPunct="1"/>
            <a:fld id="{6F42FDE4-A7DD-41A7-A0A6-9B649FB43336}" type="slidenum">
              <a:rPr kumimoji="0" lang="en-US" smtClean="0"/>
              <a:pPr algn="ctr" eaLnBrk="1" latinLnBrk="0" hangingPunct="1"/>
              <a:t>‹#›</a:t>
            </a:fld>
            <a:endParaRPr kumimoji="0" lang="en-US" sz="1400" dirty="0">
              <a:solidFill>
                <a:srgbClr val="FFFFFF"/>
              </a:solidFill>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14.jpeg"/></Relationships>
</file>

<file path=ppt/slides/_rels/slide14.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15.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8.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6.xml"/><Relationship Id="rId4" Type="http://schemas.openxmlformats.org/officeDocument/2006/relationships/image" Target="../media/image19.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6.xml"/><Relationship Id="rId4" Type="http://schemas.openxmlformats.org/officeDocument/2006/relationships/image" Target="../media/image20.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0" y="3352800"/>
            <a:ext cx="9144000" cy="2895600"/>
          </a:xfrm>
        </p:spPr>
        <p:txBody>
          <a:bodyPr>
            <a:normAutofit fontScale="47500" lnSpcReduction="20000"/>
          </a:bodyPr>
          <a:lstStyle/>
          <a:p>
            <a:r>
              <a:rPr lang="en-US" sz="8400" dirty="0" smtClean="0">
                <a:latin typeface="Arial Rounded MT Bold"/>
              </a:rPr>
              <a:t>   </a:t>
            </a:r>
            <a:r>
              <a:rPr lang="en-US" sz="8400" b="1" dirty="0" smtClean="0">
                <a:latin typeface="Arial Rounded MT Bold"/>
              </a:rPr>
              <a:t>Module Three</a:t>
            </a:r>
          </a:p>
          <a:p>
            <a:r>
              <a:rPr lang="en-US" sz="6500" dirty="0" smtClean="0">
                <a:solidFill>
                  <a:schemeClr val="accent1"/>
                </a:solidFill>
                <a:latin typeface="Arial Rounded MT Bold" pitchFamily="34" charset="0"/>
              </a:rPr>
              <a:t>Implementing the project</a:t>
            </a:r>
            <a:endParaRPr lang="en-US" sz="6500" dirty="0" smtClean="0">
              <a:latin typeface="Arial Rounded MT Bold" pitchFamily="34" charset="0"/>
            </a:endParaRPr>
          </a:p>
          <a:p>
            <a:r>
              <a:rPr lang="en-US" sz="12800" b="1" dirty="0" smtClean="0">
                <a:latin typeface="Arial Rounded MT Bold" pitchFamily="34" charset="0"/>
              </a:rPr>
              <a:t> </a:t>
            </a:r>
          </a:p>
          <a:p>
            <a:r>
              <a:rPr lang="en-US" sz="12800" dirty="0" smtClean="0"/>
              <a:t>  </a:t>
            </a:r>
          </a:p>
          <a:p>
            <a:endParaRPr lang="en-US" dirty="0" smtClean="0"/>
          </a:p>
          <a:p>
            <a:endParaRPr lang="en-US" dirty="0" smtClean="0"/>
          </a:p>
        </p:txBody>
      </p:sp>
      <p:sp>
        <p:nvSpPr>
          <p:cNvPr id="6" name="Title 5"/>
          <p:cNvSpPr>
            <a:spLocks noGrp="1"/>
          </p:cNvSpPr>
          <p:nvPr>
            <p:ph type="ctrTitle"/>
          </p:nvPr>
        </p:nvSpPr>
        <p:spPr>
          <a:xfrm>
            <a:off x="0" y="1524000"/>
            <a:ext cx="9144000" cy="2057400"/>
          </a:xfrm>
        </p:spPr>
        <p:txBody>
          <a:bodyPr>
            <a:noAutofit/>
          </a:bodyPr>
          <a:lstStyle/>
          <a:p>
            <a:r>
              <a:rPr lang="en-US" sz="2800" b="1" dirty="0" smtClean="0">
                <a:latin typeface="Arial Black" pitchFamily="34" charset="0"/>
              </a:rPr>
              <a:t>Al-Anon Outreach to Treatment Facilities</a:t>
            </a:r>
            <a:r>
              <a:rPr lang="en-US" sz="3200" dirty="0" smtClean="0">
                <a:latin typeface="Arial Rounded MT Bold" pitchFamily="34" charset="0"/>
              </a:rPr>
              <a:t/>
            </a:r>
            <a:br>
              <a:rPr lang="en-US" sz="3200" dirty="0" smtClean="0">
                <a:latin typeface="Arial Rounded MT Bold" pitchFamily="34" charset="0"/>
              </a:rPr>
            </a:br>
            <a:r>
              <a:rPr lang="en-US" sz="2400" b="1" dirty="0" smtClean="0">
                <a:latin typeface="Arial Rounded MT Bold" pitchFamily="34" charset="0"/>
              </a:rPr>
              <a:t>Building relationships between </a:t>
            </a:r>
            <a:br>
              <a:rPr lang="en-US" sz="2400" b="1" dirty="0" smtClean="0">
                <a:latin typeface="Arial Rounded MT Bold" pitchFamily="34" charset="0"/>
              </a:rPr>
            </a:br>
            <a:r>
              <a:rPr lang="en-US" sz="2400" b="1" dirty="0" smtClean="0">
                <a:latin typeface="Arial Rounded MT Bold" pitchFamily="34" charset="0"/>
              </a:rPr>
              <a:t>professionals and family members </a:t>
            </a:r>
            <a:r>
              <a:rPr lang="en-US" sz="3200" dirty="0" smtClean="0">
                <a:latin typeface="Arial Rounded MT Bold" pitchFamily="34" charset="0"/>
              </a:rPr>
              <a:t/>
            </a:r>
            <a:br>
              <a:rPr lang="en-US" sz="3200" dirty="0" smtClean="0">
                <a:latin typeface="Arial Rounded MT Bold" pitchFamily="34" charset="0"/>
              </a:rPr>
            </a:br>
            <a:endParaRPr lang="en-US" sz="3200" dirty="0">
              <a:latin typeface="Arial Rounded MT Bold" pitchFamily="34" charset="0"/>
            </a:endParaRPr>
          </a:p>
        </p:txBody>
      </p:sp>
      <p:pic>
        <p:nvPicPr>
          <p:cNvPr id="10" name="Picture 6" descr="Al-AnonLogo.jpg"/>
          <p:cNvPicPr>
            <a:picLocks noChangeAspect="1"/>
          </p:cNvPicPr>
          <p:nvPr/>
        </p:nvPicPr>
        <p:blipFill>
          <a:blip r:embed="rId3" cstate="print">
            <a:duotone>
              <a:prstClr val="black"/>
              <a:schemeClr val="accent1">
                <a:tint val="45000"/>
                <a:satMod val="400000"/>
              </a:schemeClr>
            </a:duotone>
          </a:blip>
          <a:srcRect/>
          <a:stretch>
            <a:fillRect/>
          </a:stretch>
        </p:blipFill>
        <p:spPr bwMode="auto">
          <a:xfrm>
            <a:off x="8229600" y="6172200"/>
            <a:ext cx="609600" cy="457200"/>
          </a:xfrm>
          <a:prstGeom prst="rect">
            <a:avLst/>
          </a:prstGeom>
          <a:noFill/>
          <a:ln w="9525">
            <a:noFill/>
            <a:miter lim="800000"/>
            <a:headEnd/>
            <a:tailEnd/>
          </a:ln>
        </p:spPr>
      </p:pic>
      <p:sp>
        <p:nvSpPr>
          <p:cNvPr id="9" name="Slide Number Placeholder 4"/>
          <p:cNvSpPr>
            <a:spLocks noGrp="1"/>
          </p:cNvSpPr>
          <p:nvPr>
            <p:ph type="sldNum" sz="quarter" idx="12"/>
          </p:nvPr>
        </p:nvSpPr>
        <p:spPr>
          <a:xfrm>
            <a:off x="146304" y="6210300"/>
            <a:ext cx="457200" cy="457200"/>
          </a:xfrm>
          <a:solidFill>
            <a:schemeClr val="accent1"/>
          </a:solidFill>
        </p:spPr>
        <p:txBody>
          <a:bodyPr/>
          <a:lstStyle/>
          <a:p>
            <a:fld id="{6F42FDE4-A7DD-41A7-A0A6-9B649FB43336}" type="slidenum">
              <a:rPr kumimoji="0" lang="en-US" smtClean="0"/>
              <a:pPr/>
              <a:t>1</a:t>
            </a:fld>
            <a:endParaRPr kumimoji="0" lang="en-US" dirty="0"/>
          </a:p>
        </p:txBody>
      </p:sp>
      <p:sp>
        <p:nvSpPr>
          <p:cNvPr id="11" name="Rectangle 10"/>
          <p:cNvSpPr/>
          <p:nvPr/>
        </p:nvSpPr>
        <p:spPr>
          <a:xfrm rot="10800000" flipV="1">
            <a:off x="762000" y="6324600"/>
            <a:ext cx="6096000" cy="307777"/>
          </a:xfrm>
          <a:prstGeom prst="rect">
            <a:avLst/>
          </a:prstGeom>
        </p:spPr>
        <p:txBody>
          <a:bodyPr wrap="square">
            <a:spAutoFit/>
          </a:bodyPr>
          <a:lstStyle/>
          <a:p>
            <a:r>
              <a:rPr lang="en-US" sz="1400" b="1" dirty="0" smtClean="0">
                <a:solidFill>
                  <a:schemeClr val="tx2"/>
                </a:solidFill>
                <a:latin typeface="Arial Rounded MT Bold" pitchFamily="34" charset="0"/>
              </a:rPr>
              <a:t>Al-Anon Family Group Headquarters, Inc.</a:t>
            </a:r>
            <a:endParaRPr lang="en-US" sz="1400" dirty="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47800"/>
          </a:xfrm>
        </p:spPr>
        <p:txBody>
          <a:bodyPr>
            <a:normAutofit/>
          </a:bodyPr>
          <a:lstStyle/>
          <a:p>
            <a:pPr algn="ctr"/>
            <a:r>
              <a:rPr lang="en-US" sz="3600" b="1" dirty="0" smtClean="0">
                <a:solidFill>
                  <a:schemeClr val="accent1"/>
                </a:solidFill>
                <a:latin typeface="Arial Black" pitchFamily="34" charset="0"/>
              </a:rPr>
              <a:t>Provide local Al-Anon </a:t>
            </a:r>
            <a:br>
              <a:rPr lang="en-US" sz="3600" b="1" dirty="0" smtClean="0">
                <a:solidFill>
                  <a:schemeClr val="accent1"/>
                </a:solidFill>
                <a:latin typeface="Arial Black" pitchFamily="34" charset="0"/>
              </a:rPr>
            </a:br>
            <a:r>
              <a:rPr lang="en-US" sz="3600" b="1" dirty="0" smtClean="0">
                <a:solidFill>
                  <a:schemeClr val="accent1"/>
                </a:solidFill>
                <a:latin typeface="Arial Black" pitchFamily="34" charset="0"/>
              </a:rPr>
              <a:t>contact information </a:t>
            </a:r>
            <a:endParaRPr lang="en-US" sz="3600" b="1" dirty="0">
              <a:solidFill>
                <a:schemeClr val="accent1"/>
              </a:solidFill>
              <a:latin typeface="Arial Black" pitchFamily="34" charset="0"/>
            </a:endParaRPr>
          </a:p>
        </p:txBody>
      </p:sp>
      <p:sp>
        <p:nvSpPr>
          <p:cNvPr id="3" name="Footer Placeholder 2"/>
          <p:cNvSpPr>
            <a:spLocks noGrp="1"/>
          </p:cNvSpPr>
          <p:nvPr>
            <p:ph type="ftr" sz="quarter" idx="11"/>
          </p:nvPr>
        </p:nvSpPr>
        <p:spPr/>
        <p:txBody>
          <a:bodyPr/>
          <a:lstStyle/>
          <a:p>
            <a:r>
              <a:rPr kumimoji="0" lang="en-US" b="1" dirty="0" smtClean="0">
                <a:solidFill>
                  <a:schemeClr val="tx1"/>
                </a:solidFill>
                <a:latin typeface="Arial Rounded MT Bold" pitchFamily="34" charset="0"/>
              </a:rPr>
              <a:t>Al-Anon Family Group Headquarters, Inc. </a:t>
            </a:r>
            <a:endParaRPr kumimoji="0" lang="en-US" b="1" dirty="0">
              <a:solidFill>
                <a:schemeClr val="tx1"/>
              </a:solidFill>
              <a:latin typeface="Arial Rounded MT Bold" pitchFamily="34" charset="0"/>
            </a:endParaRPr>
          </a:p>
        </p:txBody>
      </p:sp>
      <p:sp>
        <p:nvSpPr>
          <p:cNvPr id="4" name="Slide Number Placeholder 3"/>
          <p:cNvSpPr>
            <a:spLocks noGrp="1"/>
          </p:cNvSpPr>
          <p:nvPr>
            <p:ph type="sldNum" sz="quarter" idx="12"/>
          </p:nvPr>
        </p:nvSpPr>
        <p:spPr>
          <a:solidFill>
            <a:schemeClr val="accent1"/>
          </a:solidFill>
        </p:spPr>
        <p:txBody>
          <a:bodyPr/>
          <a:lstStyle/>
          <a:p>
            <a:fld id="{6F42FDE4-A7DD-41A7-A0A6-9B649FB43336}" type="slidenum">
              <a:rPr kumimoji="0" lang="en-US" smtClean="0"/>
              <a:pPr/>
              <a:t>10</a:t>
            </a:fld>
            <a:endParaRPr kumimoji="0" lang="en-US" dirty="0"/>
          </a:p>
        </p:txBody>
      </p:sp>
      <p:sp>
        <p:nvSpPr>
          <p:cNvPr id="5" name="Content Placeholder 4"/>
          <p:cNvSpPr>
            <a:spLocks noGrp="1"/>
          </p:cNvSpPr>
          <p:nvPr>
            <p:ph sz="half" idx="2"/>
          </p:nvPr>
        </p:nvSpPr>
        <p:spPr>
          <a:xfrm>
            <a:off x="4419600" y="1905000"/>
            <a:ext cx="4724400" cy="3511404"/>
          </a:xfrm>
        </p:spPr>
        <p:txBody>
          <a:bodyPr>
            <a:normAutofit/>
          </a:bodyPr>
          <a:lstStyle/>
          <a:p>
            <a:pPr>
              <a:buClr>
                <a:schemeClr val="accent5"/>
              </a:buClr>
            </a:pPr>
            <a:r>
              <a:rPr lang="en-US" sz="2800" b="1" dirty="0" smtClean="0">
                <a:solidFill>
                  <a:schemeClr val="accent5"/>
                </a:solidFill>
                <a:latin typeface="Arial Rounded MT Bold" pitchFamily="34" charset="0"/>
                <a:cs typeface="Arial" pitchFamily="34" charset="0"/>
              </a:rPr>
              <a:t> </a:t>
            </a:r>
            <a:r>
              <a:rPr lang="en-US" sz="2800" b="1" dirty="0" smtClean="0">
                <a:solidFill>
                  <a:schemeClr val="tx2"/>
                </a:solidFill>
                <a:latin typeface="Arial Rounded MT Bold" pitchFamily="34" charset="0"/>
                <a:cs typeface="Arial" pitchFamily="34" charset="0"/>
              </a:rPr>
              <a:t>Current meeting</a:t>
            </a:r>
          </a:p>
          <a:p>
            <a:pPr>
              <a:buNone/>
            </a:pPr>
            <a:r>
              <a:rPr lang="en-US" sz="2800" b="1" dirty="0" smtClean="0">
                <a:solidFill>
                  <a:schemeClr val="tx2"/>
                </a:solidFill>
                <a:latin typeface="Arial Rounded MT Bold" pitchFamily="34" charset="0"/>
                <a:cs typeface="Arial" pitchFamily="34" charset="0"/>
              </a:rPr>
              <a:t>    schedules</a:t>
            </a:r>
          </a:p>
          <a:p>
            <a:pPr>
              <a:buClr>
                <a:schemeClr val="accent5"/>
              </a:buClr>
            </a:pPr>
            <a:r>
              <a:rPr lang="en-US" sz="2800" b="1" dirty="0" smtClean="0">
                <a:solidFill>
                  <a:schemeClr val="tx2"/>
                </a:solidFill>
                <a:latin typeface="Arial Rounded MT Bold" pitchFamily="34" charset="0"/>
                <a:cs typeface="Arial" pitchFamily="34" charset="0"/>
              </a:rPr>
              <a:t> Al-Anon telephone</a:t>
            </a:r>
          </a:p>
          <a:p>
            <a:pPr>
              <a:buNone/>
            </a:pPr>
            <a:r>
              <a:rPr lang="en-US" sz="2800" b="1" dirty="0" smtClean="0">
                <a:solidFill>
                  <a:schemeClr val="tx2"/>
                </a:solidFill>
                <a:latin typeface="Arial Rounded MT Bold" pitchFamily="34" charset="0"/>
                <a:cs typeface="Arial" pitchFamily="34" charset="0"/>
              </a:rPr>
              <a:t>   numbers</a:t>
            </a:r>
          </a:p>
          <a:p>
            <a:pPr>
              <a:buClr>
                <a:schemeClr val="accent5"/>
              </a:buClr>
            </a:pPr>
            <a:r>
              <a:rPr lang="en-US" sz="2800" b="1" dirty="0" smtClean="0">
                <a:solidFill>
                  <a:schemeClr val="tx2"/>
                </a:solidFill>
                <a:latin typeface="Arial Rounded MT Bold" pitchFamily="34" charset="0"/>
                <a:cs typeface="Arial" pitchFamily="34" charset="0"/>
              </a:rPr>
              <a:t> Web site and e-mail</a:t>
            </a:r>
          </a:p>
          <a:p>
            <a:pPr>
              <a:buNone/>
            </a:pPr>
            <a:r>
              <a:rPr lang="en-US" sz="2800" b="1" dirty="0" smtClean="0">
                <a:solidFill>
                  <a:schemeClr val="tx2"/>
                </a:solidFill>
                <a:latin typeface="Arial Rounded MT Bold" pitchFamily="34" charset="0"/>
                <a:cs typeface="Arial" pitchFamily="34" charset="0"/>
              </a:rPr>
              <a:t>    addresses</a:t>
            </a:r>
          </a:p>
          <a:p>
            <a:endParaRPr lang="en-US" sz="2800" b="1" dirty="0" smtClean="0">
              <a:solidFill>
                <a:schemeClr val="tx2"/>
              </a:solidFill>
              <a:latin typeface="Arial Rounded MT Bold" pitchFamily="34" charset="0"/>
              <a:cs typeface="Arial" pitchFamily="34" charset="0"/>
            </a:endParaRPr>
          </a:p>
          <a:p>
            <a:endParaRPr lang="en-US" sz="3200" dirty="0"/>
          </a:p>
        </p:txBody>
      </p:sp>
      <p:pic>
        <p:nvPicPr>
          <p:cNvPr id="8" name="Picture 7" descr="Communication mediums.jpg"/>
          <p:cNvPicPr>
            <a:picLocks noChangeAspect="1"/>
          </p:cNvPicPr>
          <p:nvPr/>
        </p:nvPicPr>
        <p:blipFill>
          <a:blip r:embed="rId3" cstate="print"/>
          <a:stretch>
            <a:fillRect/>
          </a:stretch>
        </p:blipFill>
        <p:spPr>
          <a:xfrm rot="20468853">
            <a:off x="504776" y="2129798"/>
            <a:ext cx="3685012" cy="2452208"/>
          </a:xfrm>
          <a:prstGeom prst="rect">
            <a:avLst/>
          </a:prstGeom>
          <a:solidFill>
            <a:schemeClr val="accent1"/>
          </a:solidFill>
          <a:ln w="19050">
            <a:solidFill>
              <a:schemeClr val="accent1"/>
            </a:solidFill>
          </a:ln>
          <a:effectLst>
            <a:outerShdw blurRad="292100" dist="139700" dir="2700000" algn="tl" rotWithShape="0">
              <a:srgbClr val="333333">
                <a:alpha val="65000"/>
              </a:srgbClr>
            </a:outerShdw>
          </a:effectLst>
        </p:spPr>
      </p:pic>
      <p:pic>
        <p:nvPicPr>
          <p:cNvPr id="9" name="Picture 6" descr="Al-AnonLogo.jpg"/>
          <p:cNvPicPr>
            <a:picLocks noChangeAspect="1"/>
          </p:cNvPicPr>
          <p:nvPr/>
        </p:nvPicPr>
        <p:blipFill>
          <a:blip r:embed="rId4" cstate="print">
            <a:duotone>
              <a:prstClr val="black"/>
              <a:schemeClr val="accent1">
                <a:tint val="45000"/>
                <a:satMod val="400000"/>
              </a:schemeClr>
            </a:duotone>
          </a:blip>
          <a:srcRect/>
          <a:stretch>
            <a:fillRect/>
          </a:stretch>
        </p:blipFill>
        <p:spPr bwMode="auto">
          <a:xfrm>
            <a:off x="8229600" y="6172200"/>
            <a:ext cx="609600" cy="45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990600"/>
            <a:ext cx="9144000" cy="4038600"/>
          </a:xfrm>
        </p:spPr>
        <p:txBody>
          <a:bodyPr>
            <a:normAutofit/>
          </a:bodyPr>
          <a:lstStyle/>
          <a:p>
            <a:pPr algn="ctr"/>
            <a:r>
              <a:rPr lang="en-US" b="1" dirty="0" smtClean="0">
                <a:solidFill>
                  <a:schemeClr val="accent1"/>
                </a:solidFill>
                <a:latin typeface="Arial Black" pitchFamily="34" charset="0"/>
              </a:rPr>
              <a:t>Maintaining a relationship </a:t>
            </a:r>
            <a:br>
              <a:rPr lang="en-US" b="1" dirty="0" smtClean="0">
                <a:solidFill>
                  <a:schemeClr val="accent1"/>
                </a:solidFill>
                <a:latin typeface="Arial Black" pitchFamily="34" charset="0"/>
              </a:rPr>
            </a:br>
            <a:r>
              <a:rPr lang="en-US" b="1" dirty="0" smtClean="0">
                <a:solidFill>
                  <a:schemeClr val="accent1"/>
                </a:solidFill>
                <a:latin typeface="Arial Black" pitchFamily="34" charset="0"/>
              </a:rPr>
              <a:t>with staff</a:t>
            </a:r>
            <a:br>
              <a:rPr lang="en-US" b="1" dirty="0" smtClean="0">
                <a:solidFill>
                  <a:schemeClr val="accent1"/>
                </a:solidFill>
                <a:latin typeface="Arial Black" pitchFamily="34" charset="0"/>
              </a:rPr>
            </a:br>
            <a:r>
              <a:rPr lang="en-US" b="1" dirty="0" smtClean="0">
                <a:latin typeface="Arial Black" pitchFamily="34" charset="0"/>
              </a:rPr>
              <a:t/>
            </a:r>
            <a:br>
              <a:rPr lang="en-US" b="1" dirty="0" smtClean="0">
                <a:latin typeface="Arial Black" pitchFamily="34" charset="0"/>
              </a:rPr>
            </a:br>
            <a:endParaRPr lang="en-US" b="1" dirty="0">
              <a:latin typeface="Arial Black" pitchFamily="34" charset="0"/>
            </a:endParaRPr>
          </a:p>
        </p:txBody>
      </p:sp>
      <p:sp>
        <p:nvSpPr>
          <p:cNvPr id="3" name="Slide Number Placeholder 2"/>
          <p:cNvSpPr>
            <a:spLocks noGrp="1"/>
          </p:cNvSpPr>
          <p:nvPr>
            <p:ph type="sldNum" sz="quarter" idx="12"/>
          </p:nvPr>
        </p:nvSpPr>
        <p:spPr/>
        <p:txBody>
          <a:bodyPr/>
          <a:lstStyle/>
          <a:p>
            <a:fld id="{6F42FDE4-A7DD-41A7-A0A6-9B649FB43336}" type="slidenum">
              <a:rPr kumimoji="0" lang="en-US" smtClean="0"/>
              <a:pPr/>
              <a:t>11</a:t>
            </a:fld>
            <a:endParaRPr kumimoji="0" lang="en-US" dirty="0"/>
          </a:p>
        </p:txBody>
      </p:sp>
      <p:pic>
        <p:nvPicPr>
          <p:cNvPr id="8" name="Picture 6" descr="Al-AnonLogo.jpg"/>
          <p:cNvPicPr>
            <a:picLocks noChangeAspect="1"/>
          </p:cNvPicPr>
          <p:nvPr/>
        </p:nvPicPr>
        <p:blipFill>
          <a:blip r:embed="rId3" cstate="print">
            <a:duotone>
              <a:prstClr val="black"/>
              <a:schemeClr val="accent1">
                <a:tint val="45000"/>
                <a:satMod val="400000"/>
              </a:schemeClr>
            </a:duotone>
          </a:blip>
          <a:srcRect/>
          <a:stretch>
            <a:fillRect/>
          </a:stretch>
        </p:blipFill>
        <p:spPr bwMode="auto">
          <a:xfrm>
            <a:off x="8229600" y="6172200"/>
            <a:ext cx="609600" cy="457200"/>
          </a:xfrm>
          <a:prstGeom prst="rect">
            <a:avLst/>
          </a:prstGeom>
          <a:noFill/>
          <a:ln w="9525">
            <a:noFill/>
            <a:miter lim="800000"/>
            <a:headEnd/>
            <a:tailEnd/>
          </a:ln>
        </p:spPr>
      </p:pic>
      <p:sp>
        <p:nvSpPr>
          <p:cNvPr id="9" name="Rectangle 8"/>
          <p:cNvSpPr/>
          <p:nvPr/>
        </p:nvSpPr>
        <p:spPr>
          <a:xfrm rot="10800000" flipV="1">
            <a:off x="762000" y="6324600"/>
            <a:ext cx="6096000" cy="307777"/>
          </a:xfrm>
          <a:prstGeom prst="rect">
            <a:avLst/>
          </a:prstGeom>
        </p:spPr>
        <p:txBody>
          <a:bodyPr wrap="square">
            <a:spAutoFit/>
          </a:bodyPr>
          <a:lstStyle/>
          <a:p>
            <a:r>
              <a:rPr lang="en-US" sz="1400" b="1" dirty="0" smtClean="0">
                <a:solidFill>
                  <a:schemeClr val="tx2"/>
                </a:solidFill>
                <a:latin typeface="Arial Rounded MT Bold" pitchFamily="34" charset="0"/>
              </a:rPr>
              <a:t>Al-Anon Family Group Headquarters, Inc.</a:t>
            </a:r>
            <a:endParaRPr lang="en-US" sz="1400" dirty="0">
              <a:solidFill>
                <a:schemeClr val="tx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9200" y="2133600"/>
            <a:ext cx="3733800" cy="1371600"/>
          </a:xfrm>
        </p:spPr>
        <p:txBody>
          <a:bodyPr>
            <a:noAutofit/>
          </a:bodyPr>
          <a:lstStyle/>
          <a:p>
            <a:pPr algn="ctr"/>
            <a:r>
              <a:rPr lang="en-US" sz="8800" b="1" dirty="0" smtClean="0">
                <a:ln>
                  <a:solidFill>
                    <a:schemeClr val="accent1">
                      <a:lumMod val="40000"/>
                      <a:lumOff val="60000"/>
                    </a:schemeClr>
                  </a:solidFill>
                </a:ln>
                <a:solidFill>
                  <a:schemeClr val="accent1"/>
                </a:solidFill>
                <a:latin typeface="Arial Black" pitchFamily="34" charset="0"/>
              </a:rPr>
              <a:t>touch</a:t>
            </a:r>
            <a:endParaRPr lang="en-US" sz="8800" dirty="0">
              <a:ln>
                <a:solidFill>
                  <a:schemeClr val="accent1">
                    <a:lumMod val="40000"/>
                    <a:lumOff val="60000"/>
                  </a:schemeClr>
                </a:solidFill>
              </a:ln>
              <a:solidFill>
                <a:schemeClr val="accent1"/>
              </a:solidFill>
              <a:latin typeface="Arial Black" pitchFamily="34" charset="0"/>
            </a:endParaRPr>
          </a:p>
        </p:txBody>
      </p:sp>
      <p:sp>
        <p:nvSpPr>
          <p:cNvPr id="3" name="Slide Number Placeholder 2"/>
          <p:cNvSpPr>
            <a:spLocks noGrp="1"/>
          </p:cNvSpPr>
          <p:nvPr>
            <p:ph type="sldNum" sz="quarter" idx="12"/>
          </p:nvPr>
        </p:nvSpPr>
        <p:spPr>
          <a:solidFill>
            <a:schemeClr val="accent1"/>
          </a:solidFill>
        </p:spPr>
        <p:txBody>
          <a:bodyPr/>
          <a:lstStyle/>
          <a:p>
            <a:fld id="{6F42FDE4-A7DD-41A7-A0A6-9B649FB43336}" type="slidenum">
              <a:rPr kumimoji="0" lang="en-US" smtClean="0"/>
              <a:pPr/>
              <a:t>12</a:t>
            </a:fld>
            <a:endParaRPr kumimoji="0" lang="en-US" dirty="0"/>
          </a:p>
        </p:txBody>
      </p:sp>
      <p:pic>
        <p:nvPicPr>
          <p:cNvPr id="8" name="Picture 7" descr="Al-AnonLogo.jpg"/>
          <p:cNvPicPr>
            <a:picLocks noChangeAspect="1"/>
          </p:cNvPicPr>
          <p:nvPr/>
        </p:nvPicPr>
        <p:blipFill>
          <a:blip r:embed="rId3" cstate="print">
            <a:duotone>
              <a:prstClr val="black"/>
              <a:schemeClr val="accent1">
                <a:tint val="45000"/>
                <a:satMod val="400000"/>
              </a:schemeClr>
            </a:duotone>
          </a:blip>
          <a:srcRect/>
          <a:stretch>
            <a:fillRect/>
          </a:stretch>
        </p:blipFill>
        <p:spPr bwMode="auto">
          <a:xfrm>
            <a:off x="8229600" y="6172200"/>
            <a:ext cx="609600" cy="457200"/>
          </a:xfrm>
          <a:prstGeom prst="rect">
            <a:avLst/>
          </a:prstGeom>
          <a:noFill/>
          <a:ln w="9525">
            <a:noFill/>
            <a:miter lim="800000"/>
            <a:headEnd/>
            <a:tailEnd/>
          </a:ln>
        </p:spPr>
      </p:pic>
      <p:pic>
        <p:nvPicPr>
          <p:cNvPr id="9" name="Picture 8" descr="can communication.jpg"/>
          <p:cNvPicPr>
            <a:picLocks noChangeAspect="1"/>
          </p:cNvPicPr>
          <p:nvPr/>
        </p:nvPicPr>
        <p:blipFill>
          <a:blip r:embed="rId4" cstate="print"/>
          <a:stretch>
            <a:fillRect/>
          </a:stretch>
        </p:blipFill>
        <p:spPr>
          <a:xfrm>
            <a:off x="304800" y="457200"/>
            <a:ext cx="4922603" cy="3275769"/>
          </a:xfrm>
          <a:prstGeom prst="rect">
            <a:avLst/>
          </a:prstGeom>
          <a:ln w="19050">
            <a:solidFill>
              <a:schemeClr val="accent1"/>
            </a:solidFill>
          </a:ln>
          <a:effectLst>
            <a:outerShdw blurRad="292100" dist="139700" dir="2700000" algn="tl" rotWithShape="0">
              <a:srgbClr val="333333">
                <a:alpha val="65000"/>
              </a:srgbClr>
            </a:outerShdw>
          </a:effectLst>
        </p:spPr>
      </p:pic>
      <p:sp>
        <p:nvSpPr>
          <p:cNvPr id="7" name="Rectangle 6"/>
          <p:cNvSpPr/>
          <p:nvPr/>
        </p:nvSpPr>
        <p:spPr>
          <a:xfrm>
            <a:off x="-228600" y="4048542"/>
            <a:ext cx="9601200" cy="2123658"/>
          </a:xfrm>
          <a:prstGeom prst="rect">
            <a:avLst/>
          </a:prstGeom>
        </p:spPr>
        <p:txBody>
          <a:bodyPr wrap="square">
            <a:spAutoFit/>
          </a:bodyPr>
          <a:lstStyle/>
          <a:p>
            <a:pPr marL="514350">
              <a:spcBef>
                <a:spcPts val="0"/>
              </a:spcBef>
              <a:buClr>
                <a:schemeClr val="accent1"/>
              </a:buClr>
              <a:buSzPct val="125000"/>
              <a:buFont typeface="Arial" pitchFamily="34" charset="0"/>
              <a:buChar char="•"/>
            </a:pPr>
            <a:r>
              <a:rPr lang="en-US" sz="2800" b="1" dirty="0" smtClean="0">
                <a:latin typeface="Arial" pitchFamily="34" charset="0"/>
                <a:cs typeface="Arial" pitchFamily="34" charset="0"/>
              </a:rPr>
              <a:t> </a:t>
            </a:r>
            <a:r>
              <a:rPr lang="en-US" sz="2800" b="1" dirty="0" smtClean="0">
                <a:solidFill>
                  <a:schemeClr val="accent5"/>
                </a:solidFill>
                <a:latin typeface="Arial Rounded MT Bold" pitchFamily="34" charset="0"/>
                <a:cs typeface="Arial" pitchFamily="34" charset="0"/>
              </a:rPr>
              <a:t>Take the initiative </a:t>
            </a:r>
          </a:p>
          <a:p>
            <a:pPr marL="514350">
              <a:spcBef>
                <a:spcPts val="0"/>
              </a:spcBef>
              <a:buClr>
                <a:schemeClr val="accent1"/>
              </a:buClr>
              <a:buSzPct val="125000"/>
              <a:buFont typeface="Arial" pitchFamily="34" charset="0"/>
              <a:buChar char="•"/>
            </a:pPr>
            <a:r>
              <a:rPr lang="en-US" sz="2800" b="1" dirty="0" smtClean="0">
                <a:solidFill>
                  <a:schemeClr val="accent5"/>
                </a:solidFill>
                <a:latin typeface="Arial Rounded MT Bold" pitchFamily="34" charset="0"/>
                <a:cs typeface="Arial" pitchFamily="34" charset="0"/>
              </a:rPr>
              <a:t>  Maintain contact at periodic intervals </a:t>
            </a:r>
          </a:p>
          <a:p>
            <a:pPr marL="514350">
              <a:spcBef>
                <a:spcPts val="0"/>
              </a:spcBef>
              <a:buClr>
                <a:schemeClr val="accent1"/>
              </a:buClr>
              <a:buSzPct val="125000"/>
              <a:buFont typeface="Arial" pitchFamily="34" charset="0"/>
              <a:buChar char="•"/>
            </a:pPr>
            <a:r>
              <a:rPr lang="en-US" sz="2800" b="1" dirty="0" smtClean="0">
                <a:solidFill>
                  <a:schemeClr val="accent5"/>
                </a:solidFill>
                <a:latin typeface="Arial Rounded MT Bold" pitchFamily="34" charset="0"/>
                <a:cs typeface="Arial" pitchFamily="34" charset="0"/>
              </a:rPr>
              <a:t>  Ask for feedback about current service projects</a:t>
            </a:r>
          </a:p>
          <a:p>
            <a:pPr marL="514350">
              <a:spcBef>
                <a:spcPts val="0"/>
              </a:spcBef>
              <a:buClr>
                <a:schemeClr val="accent1"/>
              </a:buClr>
              <a:buSzPct val="125000"/>
              <a:buFont typeface="Arial" pitchFamily="34" charset="0"/>
              <a:buChar char="•"/>
            </a:pPr>
            <a:endParaRPr lang="en-US" sz="2400" b="1" dirty="0" smtClean="0">
              <a:latin typeface="Arial Rounded MT Bold" pitchFamily="34" charset="0"/>
              <a:cs typeface="Arial" pitchFamily="34" charset="0"/>
            </a:endParaRPr>
          </a:p>
          <a:p>
            <a:pPr marL="514350">
              <a:spcBef>
                <a:spcPts val="0"/>
              </a:spcBef>
              <a:buClr>
                <a:schemeClr val="accent3"/>
              </a:buClr>
              <a:buSzPct val="125000"/>
            </a:pPr>
            <a:endParaRPr lang="en-US" sz="2400" b="1" dirty="0" smtClean="0">
              <a:latin typeface="Arial Rounded MT Bold" pitchFamily="34" charset="0"/>
              <a:cs typeface="Arial" pitchFamily="34" charset="0"/>
            </a:endParaRPr>
          </a:p>
        </p:txBody>
      </p:sp>
      <p:sp>
        <p:nvSpPr>
          <p:cNvPr id="10" name="TextBox 9"/>
          <p:cNvSpPr txBox="1"/>
          <p:nvPr/>
        </p:nvSpPr>
        <p:spPr>
          <a:xfrm>
            <a:off x="5257800" y="780871"/>
            <a:ext cx="2441694" cy="1200329"/>
          </a:xfrm>
          <a:prstGeom prst="rect">
            <a:avLst/>
          </a:prstGeom>
          <a:noFill/>
        </p:spPr>
        <p:txBody>
          <a:bodyPr wrap="none" rtlCol="0">
            <a:spAutoFit/>
          </a:bodyPr>
          <a:lstStyle/>
          <a:p>
            <a:r>
              <a:rPr lang="en-US" sz="7200" b="1" dirty="0" smtClean="0">
                <a:ln>
                  <a:solidFill>
                    <a:schemeClr val="accent1">
                      <a:lumMod val="40000"/>
                      <a:lumOff val="60000"/>
                    </a:schemeClr>
                  </a:solidFill>
                </a:ln>
                <a:solidFill>
                  <a:schemeClr val="accent1"/>
                </a:solidFill>
                <a:latin typeface="Arial Black" pitchFamily="34" charset="0"/>
              </a:rPr>
              <a:t>Stay</a:t>
            </a:r>
            <a:endParaRPr lang="en-US" sz="7200" b="1" dirty="0">
              <a:ln>
                <a:solidFill>
                  <a:schemeClr val="accent1">
                    <a:lumMod val="40000"/>
                    <a:lumOff val="60000"/>
                  </a:schemeClr>
                </a:solidFill>
              </a:ln>
              <a:solidFill>
                <a:schemeClr val="accent1"/>
              </a:solidFill>
              <a:latin typeface="Arial Black" pitchFamily="34" charset="0"/>
            </a:endParaRPr>
          </a:p>
        </p:txBody>
      </p:sp>
      <p:sp>
        <p:nvSpPr>
          <p:cNvPr id="11" name="TextBox 10"/>
          <p:cNvSpPr txBox="1"/>
          <p:nvPr/>
        </p:nvSpPr>
        <p:spPr>
          <a:xfrm>
            <a:off x="6172200" y="1542871"/>
            <a:ext cx="1107996" cy="1200329"/>
          </a:xfrm>
          <a:prstGeom prst="rect">
            <a:avLst/>
          </a:prstGeom>
          <a:noFill/>
        </p:spPr>
        <p:txBody>
          <a:bodyPr wrap="none" rtlCol="0">
            <a:spAutoFit/>
          </a:bodyPr>
          <a:lstStyle/>
          <a:p>
            <a:r>
              <a:rPr lang="en-US" sz="7200" b="1" dirty="0" smtClean="0">
                <a:ln>
                  <a:solidFill>
                    <a:schemeClr val="accent1">
                      <a:lumMod val="40000"/>
                      <a:lumOff val="60000"/>
                    </a:schemeClr>
                  </a:solidFill>
                </a:ln>
                <a:solidFill>
                  <a:schemeClr val="accent1"/>
                </a:solidFill>
                <a:latin typeface="Arial Black" pitchFamily="34" charset="0"/>
              </a:rPr>
              <a:t>in</a:t>
            </a:r>
            <a:endParaRPr lang="en-US" sz="7200" b="1" dirty="0">
              <a:ln>
                <a:solidFill>
                  <a:schemeClr val="accent1">
                    <a:lumMod val="40000"/>
                    <a:lumOff val="60000"/>
                  </a:schemeClr>
                </a:solidFill>
              </a:ln>
              <a:solidFill>
                <a:schemeClr val="accent1"/>
              </a:solidFill>
              <a:latin typeface="Arial Black" pitchFamily="34" charset="0"/>
            </a:endParaRPr>
          </a:p>
        </p:txBody>
      </p:sp>
      <p:sp>
        <p:nvSpPr>
          <p:cNvPr id="12" name="Rectangle 11"/>
          <p:cNvSpPr/>
          <p:nvPr/>
        </p:nvSpPr>
        <p:spPr>
          <a:xfrm rot="10800000" flipV="1">
            <a:off x="762000" y="6324600"/>
            <a:ext cx="6096000" cy="307777"/>
          </a:xfrm>
          <a:prstGeom prst="rect">
            <a:avLst/>
          </a:prstGeom>
        </p:spPr>
        <p:txBody>
          <a:bodyPr wrap="square">
            <a:spAutoFit/>
          </a:bodyPr>
          <a:lstStyle/>
          <a:p>
            <a:r>
              <a:rPr lang="en-US" sz="1400" b="1" dirty="0" smtClean="0">
                <a:solidFill>
                  <a:schemeClr val="tx2"/>
                </a:solidFill>
                <a:latin typeface="Arial Rounded MT Bold" pitchFamily="34" charset="0"/>
              </a:rPr>
              <a:t>Al-Anon Family Group Headquarters, Inc.</a:t>
            </a:r>
            <a:endParaRPr lang="en-US" sz="1400" dirty="0">
              <a:solidFill>
                <a:schemeClr val="tx2"/>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676400"/>
          </a:xfrm>
        </p:spPr>
        <p:txBody>
          <a:bodyPr>
            <a:noAutofit/>
          </a:bodyPr>
          <a:lstStyle/>
          <a:p>
            <a:pPr algn="ctr"/>
            <a:r>
              <a:rPr lang="en-US" b="1" dirty="0" smtClean="0">
                <a:solidFill>
                  <a:schemeClr val="accent1"/>
                </a:solidFill>
                <a:latin typeface="Arial Black" pitchFamily="34" charset="0"/>
                <a:cs typeface="Arial"/>
              </a:rPr>
              <a:t>A schedule for our activities </a:t>
            </a:r>
            <a:br>
              <a:rPr lang="en-US" b="1" dirty="0" smtClean="0">
                <a:solidFill>
                  <a:schemeClr val="accent1"/>
                </a:solidFill>
                <a:latin typeface="Arial Black" pitchFamily="34" charset="0"/>
                <a:cs typeface="Arial"/>
              </a:rPr>
            </a:br>
            <a:r>
              <a:rPr lang="en-US" b="1" dirty="0" smtClean="0">
                <a:solidFill>
                  <a:schemeClr val="accent1"/>
                </a:solidFill>
                <a:latin typeface="Arial Black" pitchFamily="34" charset="0"/>
                <a:cs typeface="Arial"/>
              </a:rPr>
              <a:t>is essential</a:t>
            </a:r>
            <a:endParaRPr lang="en-US" dirty="0">
              <a:solidFill>
                <a:schemeClr val="accent1"/>
              </a:solidFill>
              <a:latin typeface="Arial Black" pitchFamily="34" charset="0"/>
            </a:endParaRPr>
          </a:p>
        </p:txBody>
      </p:sp>
      <p:sp>
        <p:nvSpPr>
          <p:cNvPr id="3" name="Slide Number Placeholder 2"/>
          <p:cNvSpPr>
            <a:spLocks noGrp="1"/>
          </p:cNvSpPr>
          <p:nvPr>
            <p:ph type="sldNum" sz="quarter" idx="12"/>
          </p:nvPr>
        </p:nvSpPr>
        <p:spPr>
          <a:solidFill>
            <a:schemeClr val="accent1"/>
          </a:solidFill>
        </p:spPr>
        <p:txBody>
          <a:bodyPr/>
          <a:lstStyle/>
          <a:p>
            <a:fld id="{6F42FDE4-A7DD-41A7-A0A6-9B649FB43336}" type="slidenum">
              <a:rPr kumimoji="0" lang="en-US" smtClean="0"/>
              <a:pPr/>
              <a:t>13</a:t>
            </a:fld>
            <a:endParaRPr kumimoji="0" lang="en-US" dirty="0"/>
          </a:p>
        </p:txBody>
      </p:sp>
      <p:sp>
        <p:nvSpPr>
          <p:cNvPr id="7" name="Rectangle 6"/>
          <p:cNvSpPr/>
          <p:nvPr/>
        </p:nvSpPr>
        <p:spPr>
          <a:xfrm>
            <a:off x="3962400" y="1600201"/>
            <a:ext cx="5181600" cy="5570756"/>
          </a:xfrm>
          <a:prstGeom prst="rect">
            <a:avLst/>
          </a:prstGeom>
        </p:spPr>
        <p:txBody>
          <a:bodyPr wrap="square">
            <a:spAutoFit/>
          </a:bodyPr>
          <a:lstStyle/>
          <a:p>
            <a:pPr marL="971550" indent="-457200">
              <a:buClr>
                <a:prstClr val="black"/>
              </a:buClr>
            </a:pPr>
            <a:r>
              <a:rPr lang="en-US" sz="2800" b="1" dirty="0" smtClean="0">
                <a:solidFill>
                  <a:schemeClr val="accent1"/>
                </a:solidFill>
                <a:latin typeface="Arial Rounded MT Bold" pitchFamily="34" charset="0"/>
                <a:cs typeface="Arial" pitchFamily="34" charset="0"/>
              </a:rPr>
              <a:t>Things to include:</a:t>
            </a:r>
          </a:p>
          <a:p>
            <a:pPr marL="514350">
              <a:buClr>
                <a:prstClr val="black"/>
              </a:buClr>
            </a:pPr>
            <a:endParaRPr lang="en-US" sz="1100" b="1" dirty="0" smtClean="0">
              <a:latin typeface="Arial" pitchFamily="34" charset="0"/>
              <a:cs typeface="Arial" pitchFamily="34" charset="0"/>
            </a:endParaRPr>
          </a:p>
          <a:p>
            <a:pPr marL="868680" indent="-228600">
              <a:buClr>
                <a:schemeClr val="accent1"/>
              </a:buClr>
              <a:buSzPct val="125000"/>
              <a:buFont typeface="Arial" pitchFamily="34" charset="0"/>
              <a:buChar char="•"/>
            </a:pPr>
            <a:r>
              <a:rPr lang="en-US" sz="2400" b="1" dirty="0" smtClean="0">
                <a:latin typeface="Arial" pitchFamily="34" charset="0"/>
                <a:cs typeface="Arial" pitchFamily="34" charset="0"/>
              </a:rPr>
              <a:t> </a:t>
            </a:r>
            <a:r>
              <a:rPr lang="en-US" sz="2400" b="1" dirty="0" smtClean="0">
                <a:solidFill>
                  <a:schemeClr val="tx2"/>
                </a:solidFill>
                <a:latin typeface="Arial Rounded MT Bold" pitchFamily="34" charset="0"/>
                <a:cs typeface="Arial" pitchFamily="34" charset="0"/>
              </a:rPr>
              <a:t>Presentation dates and</a:t>
            </a:r>
          </a:p>
          <a:p>
            <a:pPr marL="868680" indent="-228600">
              <a:buClr>
                <a:schemeClr val="accent1"/>
              </a:buClr>
              <a:buSzPct val="125000"/>
            </a:pPr>
            <a:r>
              <a:rPr lang="en-US" sz="2400" b="1" dirty="0" smtClean="0">
                <a:solidFill>
                  <a:schemeClr val="tx2"/>
                </a:solidFill>
                <a:latin typeface="Arial Rounded MT Bold" pitchFamily="34" charset="0"/>
                <a:cs typeface="Arial" pitchFamily="34" charset="0"/>
              </a:rPr>
              <a:t>    times. </a:t>
            </a:r>
          </a:p>
          <a:p>
            <a:pPr marL="868680" indent="-228600">
              <a:buClr>
                <a:prstClr val="black"/>
              </a:buClr>
            </a:pPr>
            <a:endParaRPr lang="en-US" sz="1100" b="1" dirty="0" smtClean="0">
              <a:solidFill>
                <a:schemeClr val="tx2"/>
              </a:solidFill>
              <a:latin typeface="Arial Rounded MT Bold" pitchFamily="34" charset="0"/>
              <a:cs typeface="Arial" pitchFamily="34" charset="0"/>
            </a:endParaRPr>
          </a:p>
          <a:p>
            <a:pPr marL="868680" indent="-228600">
              <a:buClr>
                <a:schemeClr val="accent1"/>
              </a:buClr>
              <a:buSzPct val="125000"/>
              <a:buFont typeface="Arial" pitchFamily="34" charset="0"/>
              <a:buChar char="•"/>
            </a:pPr>
            <a:r>
              <a:rPr lang="en-US" sz="2400" b="1" dirty="0" smtClean="0">
                <a:solidFill>
                  <a:schemeClr val="tx2"/>
                </a:solidFill>
                <a:latin typeface="Arial Rounded MT Bold" pitchFamily="34" charset="0"/>
                <a:cs typeface="Arial" pitchFamily="34" charset="0"/>
              </a:rPr>
              <a:t> Members’ names and</a:t>
            </a:r>
          </a:p>
          <a:p>
            <a:pPr marL="868680" indent="-228600">
              <a:buClr>
                <a:schemeClr val="accent1"/>
              </a:buClr>
              <a:buSzPct val="125000"/>
            </a:pPr>
            <a:r>
              <a:rPr lang="en-US" sz="2400" b="1" dirty="0" smtClean="0">
                <a:solidFill>
                  <a:schemeClr val="tx2"/>
                </a:solidFill>
                <a:latin typeface="Arial Rounded MT Bold" pitchFamily="34" charset="0"/>
                <a:cs typeface="Arial" pitchFamily="34" charset="0"/>
              </a:rPr>
              <a:t>    contact information. </a:t>
            </a:r>
          </a:p>
          <a:p>
            <a:pPr marL="868680" indent="-228600">
              <a:buClr>
                <a:prstClr val="black"/>
              </a:buClr>
            </a:pPr>
            <a:endParaRPr lang="en-US" sz="1100" b="1" dirty="0" smtClean="0">
              <a:solidFill>
                <a:schemeClr val="tx2"/>
              </a:solidFill>
              <a:latin typeface="Arial Rounded MT Bold" pitchFamily="34" charset="0"/>
              <a:cs typeface="Arial" pitchFamily="34" charset="0"/>
            </a:endParaRPr>
          </a:p>
          <a:p>
            <a:pPr marL="868680" indent="-228600">
              <a:buClr>
                <a:schemeClr val="accent1"/>
              </a:buClr>
              <a:buSzPct val="125000"/>
              <a:buFont typeface="Arial" pitchFamily="34" charset="0"/>
              <a:buChar char="•"/>
            </a:pPr>
            <a:r>
              <a:rPr lang="en-US" sz="2400" b="1" dirty="0" smtClean="0">
                <a:solidFill>
                  <a:schemeClr val="tx2"/>
                </a:solidFill>
                <a:latin typeface="Arial Rounded MT Bold" pitchFamily="34" charset="0"/>
                <a:cs typeface="Arial" pitchFamily="34" charset="0"/>
              </a:rPr>
              <a:t> Dates to replenish literature</a:t>
            </a:r>
          </a:p>
          <a:p>
            <a:pPr marL="868680" indent="-228600">
              <a:buClr>
                <a:prstClr val="black"/>
              </a:buClr>
            </a:pPr>
            <a:r>
              <a:rPr lang="en-US" sz="2400" b="1" dirty="0" smtClean="0">
                <a:solidFill>
                  <a:schemeClr val="tx2"/>
                </a:solidFill>
                <a:latin typeface="Arial Rounded MT Bold" pitchFamily="34" charset="0"/>
                <a:cs typeface="Arial" pitchFamily="34" charset="0"/>
              </a:rPr>
              <a:t>    and meeting schedules.</a:t>
            </a:r>
          </a:p>
          <a:p>
            <a:pPr marL="868680" indent="-228600">
              <a:buClr>
                <a:prstClr val="black"/>
              </a:buClr>
            </a:pPr>
            <a:endParaRPr lang="en-US" sz="1100" b="1" dirty="0" smtClean="0">
              <a:solidFill>
                <a:schemeClr val="tx2"/>
              </a:solidFill>
              <a:latin typeface="Arial Rounded MT Bold" pitchFamily="34" charset="0"/>
              <a:cs typeface="Arial" pitchFamily="34" charset="0"/>
            </a:endParaRPr>
          </a:p>
          <a:p>
            <a:pPr marL="868680" indent="-228600">
              <a:buClr>
                <a:schemeClr val="accent1"/>
              </a:buClr>
              <a:buFont typeface="Arial" pitchFamily="34" charset="0"/>
              <a:buChar char="•"/>
            </a:pPr>
            <a:r>
              <a:rPr lang="en-US" sz="2400" b="1" dirty="0" smtClean="0">
                <a:solidFill>
                  <a:schemeClr val="tx2"/>
                </a:solidFill>
                <a:latin typeface="Arial Rounded MT Bold" pitchFamily="34" charset="0"/>
                <a:cs typeface="Arial" pitchFamily="34" charset="0"/>
              </a:rPr>
              <a:t> Dates to communicate with</a:t>
            </a:r>
          </a:p>
          <a:p>
            <a:pPr marL="868680" indent="-228600">
              <a:buClr>
                <a:schemeClr val="accent1"/>
              </a:buClr>
            </a:pPr>
            <a:r>
              <a:rPr lang="en-US" sz="2400" b="1" dirty="0" smtClean="0">
                <a:solidFill>
                  <a:schemeClr val="tx2"/>
                </a:solidFill>
                <a:latin typeface="Arial Rounded MT Bold" pitchFamily="34" charset="0"/>
                <a:cs typeface="Arial" pitchFamily="34" charset="0"/>
              </a:rPr>
              <a:t>    staff.</a:t>
            </a:r>
          </a:p>
          <a:p>
            <a:pPr marL="514350">
              <a:buClr>
                <a:prstClr val="black"/>
              </a:buClr>
            </a:pPr>
            <a:r>
              <a:rPr lang="en-US" sz="2400" b="1" dirty="0" smtClean="0">
                <a:latin typeface="Arial" pitchFamily="34" charset="0"/>
                <a:cs typeface="Arial" pitchFamily="34" charset="0"/>
              </a:rPr>
              <a:t>   </a:t>
            </a:r>
          </a:p>
          <a:p>
            <a:pPr marL="514350">
              <a:buClr>
                <a:prstClr val="black"/>
              </a:buClr>
            </a:pPr>
            <a:endParaRPr lang="en-US" sz="2400" b="1" dirty="0" smtClean="0">
              <a:latin typeface="Arial" pitchFamily="34" charset="0"/>
              <a:cs typeface="Arial" pitchFamily="34" charset="0"/>
            </a:endParaRPr>
          </a:p>
          <a:p>
            <a:pPr marL="514350">
              <a:buClr>
                <a:prstClr val="black"/>
              </a:buClr>
              <a:buFont typeface="Arial" pitchFamily="34" charset="0"/>
              <a:buChar char="•"/>
            </a:pPr>
            <a:endParaRPr lang="en-US" sz="2000" dirty="0">
              <a:solidFill>
                <a:schemeClr val="accent3"/>
              </a:solidFill>
              <a:latin typeface="Arial" pitchFamily="34" charset="0"/>
              <a:cs typeface="Arial" pitchFamily="34" charset="0"/>
            </a:endParaRPr>
          </a:p>
        </p:txBody>
      </p:sp>
      <p:pic>
        <p:nvPicPr>
          <p:cNvPr id="8" name="Picture 6" descr="Al-AnonLogo.jpg"/>
          <p:cNvPicPr>
            <a:picLocks noChangeAspect="1"/>
          </p:cNvPicPr>
          <p:nvPr/>
        </p:nvPicPr>
        <p:blipFill>
          <a:blip r:embed="rId3" cstate="print">
            <a:duotone>
              <a:prstClr val="black"/>
              <a:schemeClr val="accent1">
                <a:tint val="45000"/>
                <a:satMod val="400000"/>
              </a:schemeClr>
            </a:duotone>
          </a:blip>
          <a:srcRect/>
          <a:stretch>
            <a:fillRect/>
          </a:stretch>
        </p:blipFill>
        <p:spPr bwMode="auto">
          <a:xfrm>
            <a:off x="8229600" y="6172200"/>
            <a:ext cx="609600" cy="457200"/>
          </a:xfrm>
          <a:prstGeom prst="rect">
            <a:avLst/>
          </a:prstGeom>
          <a:noFill/>
          <a:ln w="9525">
            <a:noFill/>
            <a:miter lim="800000"/>
            <a:headEnd/>
            <a:tailEnd/>
          </a:ln>
        </p:spPr>
      </p:pic>
      <p:pic>
        <p:nvPicPr>
          <p:cNvPr id="10" name="Picture 9" descr="Calendar.JPG"/>
          <p:cNvPicPr>
            <a:picLocks noChangeAspect="1"/>
          </p:cNvPicPr>
          <p:nvPr/>
        </p:nvPicPr>
        <p:blipFill>
          <a:blip r:embed="rId4" cstate="print"/>
          <a:stretch>
            <a:fillRect/>
          </a:stretch>
        </p:blipFill>
        <p:spPr>
          <a:xfrm>
            <a:off x="304800" y="2057400"/>
            <a:ext cx="4038600" cy="3451018"/>
          </a:xfrm>
          <a:prstGeom prst="rect">
            <a:avLst/>
          </a:prstGeom>
          <a:ln w="19050">
            <a:solidFill>
              <a:schemeClr val="accent1"/>
            </a:solidFill>
          </a:ln>
          <a:effectLst>
            <a:outerShdw blurRad="292100" dist="139700" dir="2700000" algn="tl" rotWithShape="0">
              <a:srgbClr val="333333">
                <a:alpha val="65000"/>
              </a:srgbClr>
            </a:outerShdw>
          </a:effectLst>
        </p:spPr>
      </p:pic>
      <p:sp>
        <p:nvSpPr>
          <p:cNvPr id="11" name="Rectangle 10"/>
          <p:cNvSpPr/>
          <p:nvPr/>
        </p:nvSpPr>
        <p:spPr>
          <a:xfrm rot="10800000" flipV="1">
            <a:off x="762000" y="6324600"/>
            <a:ext cx="6096000" cy="307777"/>
          </a:xfrm>
          <a:prstGeom prst="rect">
            <a:avLst/>
          </a:prstGeom>
        </p:spPr>
        <p:txBody>
          <a:bodyPr wrap="square">
            <a:spAutoFit/>
          </a:bodyPr>
          <a:lstStyle/>
          <a:p>
            <a:r>
              <a:rPr lang="en-US" sz="1400" b="1" dirty="0" smtClean="0">
                <a:solidFill>
                  <a:schemeClr val="tx2"/>
                </a:solidFill>
                <a:latin typeface="Arial Rounded MT Bold" pitchFamily="34" charset="0"/>
              </a:rPr>
              <a:t>Al-Anon Family Group Headquarters, Inc.</a:t>
            </a:r>
            <a:endParaRPr lang="en-US" sz="1400" dirty="0">
              <a:solidFill>
                <a:schemeClr val="tx2"/>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solidFill>
            <a:schemeClr val="accent1"/>
          </a:solidFill>
        </p:spPr>
        <p:txBody>
          <a:bodyPr/>
          <a:lstStyle/>
          <a:p>
            <a:fld id="{6F42FDE4-A7DD-41A7-A0A6-9B649FB43336}" type="slidenum">
              <a:rPr kumimoji="0" lang="en-US" smtClean="0"/>
              <a:pPr/>
              <a:t>14</a:t>
            </a:fld>
            <a:endParaRPr kumimoji="0" lang="en-US" dirty="0"/>
          </a:p>
        </p:txBody>
      </p:sp>
      <p:sp>
        <p:nvSpPr>
          <p:cNvPr id="2" name="Title 1"/>
          <p:cNvSpPr>
            <a:spLocks noGrp="1"/>
          </p:cNvSpPr>
          <p:nvPr>
            <p:ph type="title" idx="4294967295"/>
          </p:nvPr>
        </p:nvSpPr>
        <p:spPr>
          <a:xfrm>
            <a:off x="0" y="30162"/>
            <a:ext cx="9144000" cy="1417638"/>
          </a:xfrm>
        </p:spPr>
        <p:txBody>
          <a:bodyPr>
            <a:normAutofit/>
          </a:bodyPr>
          <a:lstStyle/>
          <a:p>
            <a:pPr algn="ctr"/>
            <a:r>
              <a:rPr lang="en-US" b="1" dirty="0" smtClean="0">
                <a:solidFill>
                  <a:schemeClr val="accent1"/>
                </a:solidFill>
                <a:latin typeface="Arial Black" pitchFamily="34" charset="0"/>
              </a:rPr>
              <a:t>Adjust promptly to </a:t>
            </a:r>
            <a:br>
              <a:rPr lang="en-US" b="1" dirty="0" smtClean="0">
                <a:solidFill>
                  <a:schemeClr val="accent1"/>
                </a:solidFill>
                <a:latin typeface="Arial Black" pitchFamily="34" charset="0"/>
              </a:rPr>
            </a:br>
            <a:r>
              <a:rPr lang="en-US" b="1" dirty="0" smtClean="0">
                <a:solidFill>
                  <a:schemeClr val="accent1"/>
                </a:solidFill>
                <a:latin typeface="Arial Black" pitchFamily="34" charset="0"/>
              </a:rPr>
              <a:t>changes at the facility</a:t>
            </a:r>
            <a:endParaRPr lang="en-US" b="1" dirty="0">
              <a:solidFill>
                <a:schemeClr val="accent1"/>
              </a:solidFill>
              <a:latin typeface="Arial Black" pitchFamily="34" charset="0"/>
            </a:endParaRPr>
          </a:p>
        </p:txBody>
      </p:sp>
      <p:graphicFrame>
        <p:nvGraphicFramePr>
          <p:cNvPr id="14" name="Diagram 13"/>
          <p:cNvGraphicFramePr/>
          <p:nvPr/>
        </p:nvGraphicFramePr>
        <p:xfrm>
          <a:off x="914400" y="1828800"/>
          <a:ext cx="6705600" cy="3632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 name="Picture 6" descr="Al-AnonLogo.jpg"/>
          <p:cNvPicPr>
            <a:picLocks noChangeAspect="1"/>
          </p:cNvPicPr>
          <p:nvPr/>
        </p:nvPicPr>
        <p:blipFill>
          <a:blip r:embed="rId8" cstate="print">
            <a:duotone>
              <a:prstClr val="black"/>
              <a:schemeClr val="accent1">
                <a:tint val="45000"/>
                <a:satMod val="400000"/>
              </a:schemeClr>
            </a:duotone>
          </a:blip>
          <a:srcRect/>
          <a:stretch>
            <a:fillRect/>
          </a:stretch>
        </p:blipFill>
        <p:spPr bwMode="auto">
          <a:xfrm>
            <a:off x="8229600" y="6172200"/>
            <a:ext cx="609600" cy="457200"/>
          </a:xfrm>
          <a:prstGeom prst="rect">
            <a:avLst/>
          </a:prstGeom>
          <a:noFill/>
          <a:ln w="9525">
            <a:noFill/>
            <a:miter lim="800000"/>
            <a:headEnd/>
            <a:tailEnd/>
          </a:ln>
        </p:spPr>
      </p:pic>
      <p:pic>
        <p:nvPicPr>
          <p:cNvPr id="7" name="Picture 6" descr="Treatment facility.JPG"/>
          <p:cNvPicPr>
            <a:picLocks noChangeAspect="1"/>
          </p:cNvPicPr>
          <p:nvPr/>
        </p:nvPicPr>
        <p:blipFill>
          <a:blip r:embed="rId9" cstate="print"/>
          <a:stretch>
            <a:fillRect/>
          </a:stretch>
        </p:blipFill>
        <p:spPr>
          <a:xfrm>
            <a:off x="1940719" y="1371600"/>
            <a:ext cx="5262562" cy="5123741"/>
          </a:xfrm>
          <a:prstGeom prst="rect">
            <a:avLst/>
          </a:prstGeom>
          <a:ln w="38100">
            <a:solidFill>
              <a:schemeClr val="accent1"/>
            </a:solidFill>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DAF7C67-BC0C-4304-BE47-0C2C0E188AF8}" type="slidenum">
              <a:rPr lang="en-US" smtClean="0"/>
              <a:pPr/>
              <a:t>15</a:t>
            </a:fld>
            <a:endParaRPr lang="en-US" dirty="0"/>
          </a:p>
        </p:txBody>
      </p:sp>
      <p:sp>
        <p:nvSpPr>
          <p:cNvPr id="2" name="Title 1"/>
          <p:cNvSpPr>
            <a:spLocks noGrp="1"/>
          </p:cNvSpPr>
          <p:nvPr>
            <p:ph type="title" idx="4294967295"/>
          </p:nvPr>
        </p:nvSpPr>
        <p:spPr>
          <a:xfrm>
            <a:off x="0" y="1828800"/>
            <a:ext cx="9144000" cy="2362200"/>
          </a:xfrm>
        </p:spPr>
        <p:txBody>
          <a:bodyPr>
            <a:normAutofit fontScale="90000"/>
          </a:bodyPr>
          <a:lstStyle/>
          <a:p>
            <a:pPr algn="ctr"/>
            <a:r>
              <a:rPr lang="en-US" sz="4400" b="1" dirty="0" smtClean="0">
                <a:solidFill>
                  <a:schemeClr val="accent1"/>
                </a:solidFill>
                <a:latin typeface="Arial Black" pitchFamily="34" charset="0"/>
              </a:rPr>
              <a:t>Transitioning family members from the facility to Al-Anon </a:t>
            </a:r>
            <a:r>
              <a:rPr lang="en-US" sz="5400" b="1" dirty="0" smtClean="0">
                <a:solidFill>
                  <a:schemeClr val="accent1"/>
                </a:solidFill>
                <a:latin typeface="Arial Black" pitchFamily="34" charset="0"/>
              </a:rPr>
              <a:t/>
            </a:r>
            <a:br>
              <a:rPr lang="en-US" sz="5400" b="1" dirty="0" smtClean="0">
                <a:solidFill>
                  <a:schemeClr val="accent1"/>
                </a:solidFill>
                <a:latin typeface="Arial Black" pitchFamily="34" charset="0"/>
              </a:rPr>
            </a:br>
            <a:endParaRPr lang="en-US" sz="5400" b="1" dirty="0">
              <a:solidFill>
                <a:schemeClr val="accent1"/>
              </a:solidFill>
              <a:latin typeface="Arial Black" pitchFamily="34" charset="0"/>
            </a:endParaRPr>
          </a:p>
        </p:txBody>
      </p:sp>
      <p:pic>
        <p:nvPicPr>
          <p:cNvPr id="6" name="Picture 6" descr="Al-AnonLogo.jpg"/>
          <p:cNvPicPr>
            <a:picLocks noChangeAspect="1"/>
          </p:cNvPicPr>
          <p:nvPr/>
        </p:nvPicPr>
        <p:blipFill>
          <a:blip r:embed="rId3" cstate="print">
            <a:duotone>
              <a:prstClr val="black"/>
              <a:schemeClr val="accent1">
                <a:tint val="45000"/>
                <a:satMod val="400000"/>
              </a:schemeClr>
            </a:duotone>
          </a:blip>
          <a:srcRect/>
          <a:stretch>
            <a:fillRect/>
          </a:stretch>
        </p:blipFill>
        <p:spPr bwMode="auto">
          <a:xfrm>
            <a:off x="8305800" y="6172200"/>
            <a:ext cx="609600" cy="457200"/>
          </a:xfrm>
          <a:prstGeom prst="rect">
            <a:avLst/>
          </a:prstGeom>
          <a:noFill/>
          <a:ln w="9525">
            <a:noFill/>
            <a:miter lim="800000"/>
            <a:headEnd/>
            <a:tailEnd/>
          </a:ln>
        </p:spPr>
      </p:pic>
      <p:sp>
        <p:nvSpPr>
          <p:cNvPr id="7" name="Footer Placeholder 6"/>
          <p:cNvSpPr>
            <a:spLocks noGrp="1"/>
          </p:cNvSpPr>
          <p:nvPr>
            <p:ph type="ftr" sz="quarter" idx="11"/>
          </p:nvPr>
        </p:nvSpPr>
        <p:spPr>
          <a:xfrm>
            <a:off x="762000" y="6248400"/>
            <a:ext cx="3962400" cy="457200"/>
          </a:xfrm>
        </p:spPr>
        <p:txBody>
          <a:bodyPr/>
          <a:lstStyle/>
          <a:p>
            <a:r>
              <a:rPr lang="en-US" b="1" dirty="0" smtClean="0">
                <a:latin typeface="Arial Rounded MT Bold" pitchFamily="34" charset="0"/>
              </a:rPr>
              <a:t>Al-Anon Family Group Headquarters, Inc. </a:t>
            </a:r>
            <a:endParaRPr lang="en-US" b="1" dirty="0">
              <a:latin typeface="Arial Rounded MT Bold" pitchFamily="34" charset="0"/>
            </a:endParaRP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096962"/>
          </a:xfrm>
        </p:spPr>
        <p:txBody>
          <a:bodyPr>
            <a:noAutofit/>
          </a:bodyPr>
          <a:lstStyle/>
          <a:p>
            <a:pPr algn="ctr"/>
            <a:r>
              <a:rPr lang="en-US" sz="3600" b="1" dirty="0" smtClean="0">
                <a:solidFill>
                  <a:schemeClr val="accent1"/>
                </a:solidFill>
                <a:latin typeface="Arial Black" pitchFamily="34" charset="0"/>
              </a:rPr>
              <a:t/>
            </a:r>
            <a:br>
              <a:rPr lang="en-US" sz="3600" b="1" dirty="0" smtClean="0">
                <a:solidFill>
                  <a:schemeClr val="accent1"/>
                </a:solidFill>
                <a:latin typeface="Arial Black" pitchFamily="34" charset="0"/>
              </a:rPr>
            </a:br>
            <a:r>
              <a:rPr lang="en-US" sz="3600" b="1" dirty="0" smtClean="0">
                <a:solidFill>
                  <a:schemeClr val="accent1"/>
                </a:solidFill>
                <a:latin typeface="Arial Black" pitchFamily="34" charset="0"/>
              </a:rPr>
              <a:t>Remember how you felt </a:t>
            </a:r>
            <a:br>
              <a:rPr lang="en-US" sz="3600" b="1" dirty="0" smtClean="0">
                <a:solidFill>
                  <a:schemeClr val="accent1"/>
                </a:solidFill>
                <a:latin typeface="Arial Black" pitchFamily="34" charset="0"/>
              </a:rPr>
            </a:br>
            <a:r>
              <a:rPr lang="en-US" sz="3600" b="1" dirty="0" smtClean="0">
                <a:solidFill>
                  <a:schemeClr val="accent1"/>
                </a:solidFill>
                <a:latin typeface="Arial Black" pitchFamily="34" charset="0"/>
              </a:rPr>
              <a:t>at your first meeting?</a:t>
            </a:r>
            <a:endParaRPr lang="en-US" sz="3600" b="1" dirty="0">
              <a:solidFill>
                <a:schemeClr val="accent1"/>
              </a:solidFill>
              <a:latin typeface="Arial Black" pitchFamily="34" charset="0"/>
            </a:endParaRPr>
          </a:p>
        </p:txBody>
      </p:sp>
      <p:sp>
        <p:nvSpPr>
          <p:cNvPr id="4" name="Content Placeholder 3"/>
          <p:cNvSpPr>
            <a:spLocks noGrp="1"/>
          </p:cNvSpPr>
          <p:nvPr>
            <p:ph sz="quarter" idx="1"/>
          </p:nvPr>
        </p:nvSpPr>
        <p:spPr>
          <a:xfrm>
            <a:off x="228600" y="1447800"/>
            <a:ext cx="4953000" cy="4572000"/>
          </a:xfrm>
        </p:spPr>
        <p:txBody>
          <a:bodyPr>
            <a:normAutofit/>
          </a:bodyPr>
          <a:lstStyle/>
          <a:p>
            <a:pPr>
              <a:buNone/>
            </a:pPr>
            <a:r>
              <a:rPr lang="en-US" sz="3000" b="1" dirty="0" smtClean="0">
                <a:solidFill>
                  <a:schemeClr val="accent1"/>
                </a:solidFill>
                <a:latin typeface="Arial" pitchFamily="34" charset="0"/>
                <a:cs typeface="Arial" pitchFamily="34" charset="0"/>
              </a:rPr>
              <a:t> </a:t>
            </a:r>
          </a:p>
          <a:p>
            <a:pPr>
              <a:buNone/>
            </a:pPr>
            <a:endParaRPr lang="en-US" sz="2400" b="1" dirty="0" smtClean="0">
              <a:solidFill>
                <a:srgbClr val="7030A0"/>
              </a:solidFill>
              <a:latin typeface="Arial Rounded MT Bold" pitchFamily="34" charset="0"/>
            </a:endParaRPr>
          </a:p>
          <a:p>
            <a:endParaRPr lang="en-US" sz="2400" b="1" dirty="0" smtClean="0">
              <a:solidFill>
                <a:srgbClr val="7030A0"/>
              </a:solidFill>
              <a:latin typeface="Arial Rounded MT Bold" pitchFamily="34" charset="0"/>
            </a:endParaRPr>
          </a:p>
          <a:p>
            <a:endParaRPr lang="en-US" sz="2400" b="1" dirty="0" smtClean="0">
              <a:solidFill>
                <a:srgbClr val="7030A0"/>
              </a:solidFill>
              <a:latin typeface="Arial Rounded MT Bold" pitchFamily="34" charset="0"/>
            </a:endParaRPr>
          </a:p>
          <a:p>
            <a:pPr>
              <a:buNone/>
            </a:pPr>
            <a:endParaRPr lang="en-US" sz="2400" b="1" dirty="0">
              <a:solidFill>
                <a:srgbClr val="7030A0"/>
              </a:solidFill>
              <a:latin typeface="Arial Rounded MT Bold" pitchFamily="34" charset="0"/>
            </a:endParaRPr>
          </a:p>
        </p:txBody>
      </p:sp>
      <p:sp>
        <p:nvSpPr>
          <p:cNvPr id="8" name="Content Placeholder 7"/>
          <p:cNvSpPr>
            <a:spLocks noGrp="1"/>
          </p:cNvSpPr>
          <p:nvPr>
            <p:ph sz="quarter" idx="2"/>
          </p:nvPr>
        </p:nvSpPr>
        <p:spPr>
          <a:xfrm>
            <a:off x="3810000" y="1752600"/>
            <a:ext cx="5486400" cy="4267200"/>
          </a:xfrm>
        </p:spPr>
        <p:txBody>
          <a:bodyPr>
            <a:normAutofit/>
          </a:bodyPr>
          <a:lstStyle/>
          <a:p>
            <a:pPr indent="-457200">
              <a:buNone/>
            </a:pPr>
            <a:endParaRPr lang="en-US" b="1" dirty="0" smtClean="0">
              <a:solidFill>
                <a:schemeClr val="accent1"/>
              </a:solidFill>
              <a:latin typeface="Arial" pitchFamily="34" charset="0"/>
              <a:cs typeface="Arial" pitchFamily="34" charset="0"/>
            </a:endParaRPr>
          </a:p>
          <a:p>
            <a:pPr indent="-457200">
              <a:buNone/>
            </a:pPr>
            <a:r>
              <a:rPr lang="en-US" sz="2800" b="1" dirty="0" smtClean="0">
                <a:solidFill>
                  <a:schemeClr val="accent5"/>
                </a:solidFill>
                <a:latin typeface="Arial Rounded MT Bold" pitchFamily="34" charset="0"/>
                <a:cs typeface="Arial" pitchFamily="34" charset="0"/>
              </a:rPr>
              <a:t>    Family members are often</a:t>
            </a:r>
            <a:endParaRPr lang="en-US" b="1" dirty="0" smtClean="0">
              <a:solidFill>
                <a:schemeClr val="accent5"/>
              </a:solidFill>
              <a:latin typeface="Arial Rounded MT Bold" pitchFamily="34" charset="0"/>
              <a:cs typeface="Arial" pitchFamily="34" charset="0"/>
            </a:endParaRPr>
          </a:p>
          <a:p>
            <a:pPr marL="365760" lvl="1" indent="457200">
              <a:buClr>
                <a:schemeClr val="accent5"/>
              </a:buClr>
            </a:pPr>
            <a:r>
              <a:rPr lang="en-US" sz="2800" b="1" dirty="0" smtClean="0">
                <a:solidFill>
                  <a:schemeClr val="tx2"/>
                </a:solidFill>
                <a:latin typeface="Arial Rounded MT Bold" pitchFamily="34" charset="0"/>
                <a:cs typeface="Arial" pitchFamily="34" charset="0"/>
              </a:rPr>
              <a:t>Exhausted</a:t>
            </a:r>
          </a:p>
          <a:p>
            <a:pPr marL="365760" lvl="1" indent="457200">
              <a:buClr>
                <a:schemeClr val="accent5"/>
              </a:buClr>
            </a:pPr>
            <a:r>
              <a:rPr lang="en-US" sz="2800" b="1" dirty="0" smtClean="0">
                <a:solidFill>
                  <a:schemeClr val="tx2"/>
                </a:solidFill>
                <a:latin typeface="Arial Rounded MT Bold" pitchFamily="34" charset="0"/>
                <a:cs typeface="Arial" pitchFamily="34" charset="0"/>
              </a:rPr>
              <a:t>Overwhelmed</a:t>
            </a:r>
          </a:p>
          <a:p>
            <a:pPr marL="365760" lvl="1" indent="457200">
              <a:buClr>
                <a:schemeClr val="accent5"/>
              </a:buClr>
            </a:pPr>
            <a:r>
              <a:rPr lang="en-US" sz="2800" b="1" dirty="0" smtClean="0">
                <a:solidFill>
                  <a:schemeClr val="tx2"/>
                </a:solidFill>
                <a:latin typeface="Arial Rounded MT Bold" pitchFamily="34" charset="0"/>
                <a:cs typeface="Arial" pitchFamily="34" charset="0"/>
              </a:rPr>
              <a:t>Distrustful</a:t>
            </a:r>
          </a:p>
          <a:p>
            <a:pPr marL="365760" lvl="1" indent="457200">
              <a:buClr>
                <a:schemeClr val="accent5"/>
              </a:buClr>
            </a:pPr>
            <a:r>
              <a:rPr lang="en-US" sz="2800" b="1" dirty="0" smtClean="0">
                <a:solidFill>
                  <a:schemeClr val="tx2"/>
                </a:solidFill>
                <a:latin typeface="Arial Rounded MT Bold" pitchFamily="34" charset="0"/>
                <a:cs typeface="Arial" pitchFamily="34" charset="0"/>
              </a:rPr>
              <a:t>Fearful of being judged</a:t>
            </a:r>
          </a:p>
        </p:txBody>
      </p:sp>
      <p:pic>
        <p:nvPicPr>
          <p:cNvPr id="2050" name="Picture 2" descr="C:\Documents and Settings\claire\Local Settings\Temporary Internet Files\Content.IE5\DBZ6PJET\MP900426560[1].jpg"/>
          <p:cNvPicPr>
            <a:picLocks noChangeAspect="1" noChangeArrowheads="1"/>
          </p:cNvPicPr>
          <p:nvPr/>
        </p:nvPicPr>
        <p:blipFill>
          <a:blip r:embed="rId3" cstate="print"/>
          <a:srcRect/>
          <a:stretch>
            <a:fillRect/>
          </a:stretch>
        </p:blipFill>
        <p:spPr bwMode="auto">
          <a:xfrm>
            <a:off x="381000" y="1676400"/>
            <a:ext cx="3505200" cy="3962400"/>
          </a:xfrm>
          <a:prstGeom prst="rect">
            <a:avLst/>
          </a:prstGeom>
          <a:ln w="38100">
            <a:solidFill>
              <a:schemeClr val="accent1"/>
            </a:solidFill>
          </a:ln>
          <a:effectLst>
            <a:outerShdw blurRad="292100" dist="139700" dir="2700000" algn="tl" rotWithShape="0">
              <a:srgbClr val="333333">
                <a:alpha val="65000"/>
              </a:srgbClr>
            </a:outerShdw>
          </a:effectLst>
        </p:spPr>
      </p:pic>
      <p:sp>
        <p:nvSpPr>
          <p:cNvPr id="11" name="Footer Placeholder 2"/>
          <p:cNvSpPr>
            <a:spLocks noGrp="1"/>
          </p:cNvSpPr>
          <p:nvPr>
            <p:ph type="ftr" sz="quarter" idx="11"/>
          </p:nvPr>
        </p:nvSpPr>
        <p:spPr>
          <a:xfrm>
            <a:off x="914400" y="6172200"/>
            <a:ext cx="3962400" cy="457200"/>
          </a:xfrm>
        </p:spPr>
        <p:txBody>
          <a:bodyPr/>
          <a:lstStyle/>
          <a:p>
            <a:r>
              <a:rPr kumimoji="0" lang="en-US" b="1" dirty="0" smtClean="0">
                <a:solidFill>
                  <a:schemeClr val="tx1"/>
                </a:solidFill>
                <a:latin typeface="Arial Rounded MT Bold" pitchFamily="34" charset="0"/>
              </a:rPr>
              <a:t>Al-Anon Family Group Headquarters, Inc. </a:t>
            </a:r>
            <a:endParaRPr kumimoji="0" lang="en-US" b="1" dirty="0">
              <a:solidFill>
                <a:schemeClr val="tx1"/>
              </a:solidFill>
              <a:latin typeface="Arial Rounded MT Bold" pitchFamily="34" charset="0"/>
            </a:endParaRPr>
          </a:p>
        </p:txBody>
      </p:sp>
      <p:sp>
        <p:nvSpPr>
          <p:cNvPr id="12" name="Slide Number Placeholder 3"/>
          <p:cNvSpPr>
            <a:spLocks noGrp="1"/>
          </p:cNvSpPr>
          <p:nvPr>
            <p:ph type="sldNum" sz="quarter" idx="12"/>
          </p:nvPr>
        </p:nvSpPr>
        <p:spPr>
          <a:xfrm>
            <a:off x="146304" y="6210300"/>
            <a:ext cx="457200" cy="457200"/>
          </a:xfrm>
          <a:solidFill>
            <a:schemeClr val="accent1"/>
          </a:solidFill>
        </p:spPr>
        <p:txBody>
          <a:bodyPr/>
          <a:lstStyle/>
          <a:p>
            <a:fld id="{6F42FDE4-A7DD-41A7-A0A6-9B649FB43336}" type="slidenum">
              <a:rPr kumimoji="0" lang="en-US" smtClean="0"/>
              <a:pPr/>
              <a:t>16</a:t>
            </a:fld>
            <a:endParaRPr kumimoji="0" lang="en-US" dirty="0"/>
          </a:p>
        </p:txBody>
      </p:sp>
      <p:pic>
        <p:nvPicPr>
          <p:cNvPr id="9" name="Picture 6" descr="Al-AnonLogo.jpg"/>
          <p:cNvPicPr>
            <a:picLocks noChangeAspect="1"/>
          </p:cNvPicPr>
          <p:nvPr/>
        </p:nvPicPr>
        <p:blipFill>
          <a:blip r:embed="rId4" cstate="print">
            <a:duotone>
              <a:prstClr val="black"/>
              <a:schemeClr val="accent1">
                <a:tint val="45000"/>
                <a:satMod val="400000"/>
              </a:schemeClr>
            </a:duotone>
          </a:blip>
          <a:srcRect/>
          <a:stretch>
            <a:fillRect/>
          </a:stretch>
        </p:blipFill>
        <p:spPr bwMode="auto">
          <a:xfrm>
            <a:off x="8229600" y="6172200"/>
            <a:ext cx="609600" cy="45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pPr algn="ctr"/>
            <a:r>
              <a:rPr lang="en-US" sz="3600" b="1" dirty="0" smtClean="0">
                <a:solidFill>
                  <a:schemeClr val="accent1"/>
                </a:solidFill>
                <a:latin typeface="Arial Rounded MT Bold" pitchFamily="34" charset="0"/>
                <a:cs typeface="Arial" pitchFamily="34" charset="0"/>
              </a:rPr>
              <a:t>A “meeting before the meeting”</a:t>
            </a:r>
            <a:endParaRPr lang="en-US" sz="3600" b="1" dirty="0">
              <a:solidFill>
                <a:schemeClr val="accent1"/>
              </a:solidFill>
              <a:latin typeface="Arial Rounded MT Bold" pitchFamily="34" charset="0"/>
              <a:cs typeface="Arial" pitchFamily="34" charset="0"/>
            </a:endParaRPr>
          </a:p>
        </p:txBody>
      </p:sp>
      <p:sp>
        <p:nvSpPr>
          <p:cNvPr id="3" name="Footer Placeholder 2"/>
          <p:cNvSpPr>
            <a:spLocks noGrp="1"/>
          </p:cNvSpPr>
          <p:nvPr>
            <p:ph type="ftr" sz="quarter" idx="11"/>
          </p:nvPr>
        </p:nvSpPr>
        <p:spPr/>
        <p:txBody>
          <a:bodyPr/>
          <a:lstStyle/>
          <a:p>
            <a:r>
              <a:rPr kumimoji="0" lang="en-US" b="1" dirty="0" smtClean="0">
                <a:solidFill>
                  <a:schemeClr val="tx1"/>
                </a:solidFill>
                <a:latin typeface="Arial Rounded MT Bold" pitchFamily="34" charset="0"/>
              </a:rPr>
              <a:t>Al-Anon Family Group Headquarters, Inc. </a:t>
            </a:r>
            <a:endParaRPr kumimoji="0" lang="en-US" b="1" dirty="0">
              <a:solidFill>
                <a:schemeClr val="tx1"/>
              </a:solidFill>
              <a:latin typeface="Arial Rounded MT Bold" pitchFamily="34" charset="0"/>
            </a:endParaRPr>
          </a:p>
        </p:txBody>
      </p:sp>
      <p:sp>
        <p:nvSpPr>
          <p:cNvPr id="4" name="Slide Number Placeholder 3"/>
          <p:cNvSpPr>
            <a:spLocks noGrp="1"/>
          </p:cNvSpPr>
          <p:nvPr>
            <p:ph type="sldNum" sz="quarter" idx="12"/>
          </p:nvPr>
        </p:nvSpPr>
        <p:spPr>
          <a:solidFill>
            <a:schemeClr val="accent1"/>
          </a:solidFill>
          <a:ln>
            <a:solidFill>
              <a:schemeClr val="accent1"/>
            </a:solidFill>
          </a:ln>
        </p:spPr>
        <p:txBody>
          <a:bodyPr/>
          <a:lstStyle/>
          <a:p>
            <a:fld id="{6F42FDE4-A7DD-41A7-A0A6-9B649FB43336}" type="slidenum">
              <a:rPr kumimoji="0" lang="en-US" smtClean="0"/>
              <a:pPr/>
              <a:t>17</a:t>
            </a:fld>
            <a:endParaRPr kumimoji="0" lang="en-US" dirty="0"/>
          </a:p>
        </p:txBody>
      </p:sp>
      <p:sp>
        <p:nvSpPr>
          <p:cNvPr id="5" name="Content Placeholder 4"/>
          <p:cNvSpPr>
            <a:spLocks noGrp="1"/>
          </p:cNvSpPr>
          <p:nvPr>
            <p:ph sz="quarter" idx="1"/>
          </p:nvPr>
        </p:nvSpPr>
        <p:spPr>
          <a:xfrm>
            <a:off x="381000" y="2362200"/>
            <a:ext cx="8305800" cy="3657600"/>
          </a:xfrm>
          <a:ln>
            <a:noFill/>
          </a:ln>
        </p:spPr>
        <p:txBody>
          <a:bodyPr/>
          <a:lstStyle/>
          <a:p>
            <a:pPr>
              <a:buNone/>
            </a:pPr>
            <a:r>
              <a:rPr lang="en-US" b="1" dirty="0" smtClean="0">
                <a:solidFill>
                  <a:srgbClr val="7030A0"/>
                </a:solidFill>
                <a:latin typeface="Arial Rounded MT Bold" pitchFamily="34" charset="0"/>
              </a:rPr>
              <a:t>	</a:t>
            </a:r>
            <a:endParaRPr lang="en-US" b="1" dirty="0">
              <a:solidFill>
                <a:srgbClr val="7030A0"/>
              </a:solidFill>
              <a:latin typeface="Arial Rounded MT Bold" pitchFamily="34" charset="0"/>
            </a:endParaRPr>
          </a:p>
        </p:txBody>
      </p:sp>
      <p:pic>
        <p:nvPicPr>
          <p:cNvPr id="1029" name="Picture 5" descr="http://www.metaphorcontemporaryart.com/images/ninaart/NL_greeterback.jpg"/>
          <p:cNvPicPr>
            <a:picLocks noChangeAspect="1" noChangeArrowheads="1"/>
          </p:cNvPicPr>
          <p:nvPr/>
        </p:nvPicPr>
        <p:blipFill>
          <a:blip r:embed="rId3" cstate="print"/>
          <a:srcRect/>
          <a:stretch>
            <a:fillRect/>
          </a:stretch>
        </p:blipFill>
        <p:spPr bwMode="auto">
          <a:xfrm>
            <a:off x="1828800" y="2057400"/>
            <a:ext cx="5486400" cy="3848100"/>
          </a:xfrm>
          <a:prstGeom prst="rect">
            <a:avLst/>
          </a:prstGeom>
          <a:ln w="19050">
            <a:solidFill>
              <a:schemeClr val="accent1"/>
            </a:solidFill>
          </a:ln>
          <a:effectLst>
            <a:outerShdw blurRad="292100" dist="139700" dir="2700000" algn="tl" rotWithShape="0">
              <a:srgbClr val="333333">
                <a:alpha val="65000"/>
              </a:srgbClr>
            </a:outerShdw>
          </a:effectLst>
        </p:spPr>
      </p:pic>
      <p:sp>
        <p:nvSpPr>
          <p:cNvPr id="8" name="Rectangle 7"/>
          <p:cNvSpPr/>
          <p:nvPr/>
        </p:nvSpPr>
        <p:spPr>
          <a:xfrm>
            <a:off x="0" y="990600"/>
            <a:ext cx="9144000" cy="830997"/>
          </a:xfrm>
          <a:prstGeom prst="rect">
            <a:avLst/>
          </a:prstGeom>
        </p:spPr>
        <p:txBody>
          <a:bodyPr wrap="square">
            <a:spAutoFit/>
          </a:bodyPr>
          <a:lstStyle/>
          <a:p>
            <a:pPr algn="ctr"/>
            <a:r>
              <a:rPr lang="en-US" sz="2400" b="1" dirty="0" smtClean="0">
                <a:solidFill>
                  <a:schemeClr val="tx2"/>
                </a:solidFill>
                <a:latin typeface="Arial Rounded MT Bold" pitchFamily="34" charset="0"/>
              </a:rPr>
              <a:t>Ask an Al-Anon member to meet with a </a:t>
            </a:r>
          </a:p>
          <a:p>
            <a:pPr algn="ctr"/>
            <a:r>
              <a:rPr lang="en-US" sz="2400" b="1" dirty="0" smtClean="0">
                <a:solidFill>
                  <a:schemeClr val="tx2"/>
                </a:solidFill>
                <a:latin typeface="Arial Rounded MT Bold" pitchFamily="34" charset="0"/>
              </a:rPr>
              <a:t>family member before the Al-Anon meeting </a:t>
            </a:r>
            <a:endParaRPr lang="en-US" sz="2400" dirty="0">
              <a:solidFill>
                <a:schemeClr val="tx2"/>
              </a:solidFill>
            </a:endParaRPr>
          </a:p>
        </p:txBody>
      </p:sp>
      <p:pic>
        <p:nvPicPr>
          <p:cNvPr id="9" name="Picture 6" descr="Al-AnonLogo.jpg"/>
          <p:cNvPicPr>
            <a:picLocks noChangeAspect="1"/>
          </p:cNvPicPr>
          <p:nvPr/>
        </p:nvPicPr>
        <p:blipFill>
          <a:blip r:embed="rId4" cstate="print">
            <a:duotone>
              <a:prstClr val="black"/>
              <a:schemeClr val="accent1">
                <a:tint val="45000"/>
                <a:satMod val="400000"/>
              </a:schemeClr>
            </a:duotone>
          </a:blip>
          <a:srcRect/>
          <a:stretch>
            <a:fillRect/>
          </a:stretch>
        </p:blipFill>
        <p:spPr bwMode="auto">
          <a:xfrm>
            <a:off x="8229600" y="6172200"/>
            <a:ext cx="609600" cy="45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447800"/>
          </a:xfrm>
        </p:spPr>
        <p:txBody>
          <a:bodyPr>
            <a:normAutofit fontScale="90000"/>
          </a:bodyPr>
          <a:lstStyle/>
          <a:p>
            <a:pPr algn="ctr"/>
            <a:r>
              <a:rPr lang="en-US" sz="3600" b="1" dirty="0" smtClean="0">
                <a:solidFill>
                  <a:schemeClr val="accent1"/>
                </a:solidFill>
                <a:latin typeface="Arial Black" pitchFamily="34" charset="0"/>
              </a:rPr>
              <a:t>Find the balance between </a:t>
            </a:r>
            <a:br>
              <a:rPr lang="en-US" sz="3600" b="1" dirty="0" smtClean="0">
                <a:solidFill>
                  <a:schemeClr val="accent1"/>
                </a:solidFill>
                <a:latin typeface="Arial Black" pitchFamily="34" charset="0"/>
              </a:rPr>
            </a:br>
            <a:r>
              <a:rPr lang="en-US" sz="3600" b="1" dirty="0" smtClean="0">
                <a:solidFill>
                  <a:schemeClr val="accent1"/>
                </a:solidFill>
                <a:latin typeface="Arial Black" pitchFamily="34" charset="0"/>
              </a:rPr>
              <a:t>“swarming around” and “giving space” </a:t>
            </a:r>
            <a:br>
              <a:rPr lang="en-US" sz="3600" b="1" dirty="0" smtClean="0">
                <a:solidFill>
                  <a:schemeClr val="accent1"/>
                </a:solidFill>
                <a:latin typeface="Arial Black" pitchFamily="34" charset="0"/>
              </a:rPr>
            </a:br>
            <a:r>
              <a:rPr lang="en-US" sz="3600" b="1" dirty="0" smtClean="0">
                <a:solidFill>
                  <a:schemeClr val="accent1"/>
                </a:solidFill>
                <a:latin typeface="Arial Black" pitchFamily="34" charset="0"/>
              </a:rPr>
              <a:t>to the newcomer</a:t>
            </a:r>
            <a:endParaRPr lang="en-US" sz="3600" b="1" dirty="0">
              <a:solidFill>
                <a:schemeClr val="accent1"/>
              </a:solidFill>
              <a:latin typeface="Arial Black" pitchFamily="34" charset="0"/>
            </a:endParaRPr>
          </a:p>
        </p:txBody>
      </p:sp>
      <p:sp>
        <p:nvSpPr>
          <p:cNvPr id="4" name="Content Placeholder 3"/>
          <p:cNvSpPr>
            <a:spLocks noGrp="1"/>
          </p:cNvSpPr>
          <p:nvPr>
            <p:ph sz="quarter" idx="4294967295"/>
          </p:nvPr>
        </p:nvSpPr>
        <p:spPr>
          <a:xfrm>
            <a:off x="457200" y="2819400"/>
            <a:ext cx="7848600" cy="3200400"/>
          </a:xfrm>
        </p:spPr>
        <p:txBody>
          <a:bodyPr>
            <a:normAutofit/>
          </a:bodyPr>
          <a:lstStyle/>
          <a:p>
            <a:pPr>
              <a:buNone/>
            </a:pPr>
            <a:endParaRPr lang="en-US" sz="2400" b="1" dirty="0" smtClean="0">
              <a:solidFill>
                <a:srgbClr val="7030A0"/>
              </a:solidFill>
              <a:latin typeface="Arial Rounded MT Bold" pitchFamily="34" charset="0"/>
            </a:endParaRPr>
          </a:p>
          <a:p>
            <a:pPr>
              <a:buNone/>
            </a:pPr>
            <a:endParaRPr lang="en-US" sz="1000" b="1" dirty="0" smtClean="0">
              <a:solidFill>
                <a:srgbClr val="7030A0"/>
              </a:solidFill>
              <a:latin typeface="Arial Rounded MT Bold" pitchFamily="34" charset="0"/>
            </a:endParaRPr>
          </a:p>
          <a:p>
            <a:endParaRPr lang="en-US" sz="2400" b="1" dirty="0" smtClean="0">
              <a:solidFill>
                <a:srgbClr val="7030A0"/>
              </a:solidFill>
              <a:latin typeface="Arial Rounded MT Bold" pitchFamily="34" charset="0"/>
            </a:endParaRPr>
          </a:p>
          <a:p>
            <a:pPr>
              <a:buNone/>
            </a:pPr>
            <a:endParaRPr lang="en-US" sz="2400" b="1" dirty="0">
              <a:solidFill>
                <a:srgbClr val="7030A0"/>
              </a:solidFill>
              <a:latin typeface="Arial Rounded MT Bold" pitchFamily="34" charset="0"/>
            </a:endParaRPr>
          </a:p>
        </p:txBody>
      </p:sp>
      <p:sp>
        <p:nvSpPr>
          <p:cNvPr id="5" name="Slide Number Placeholder 4"/>
          <p:cNvSpPr>
            <a:spLocks noGrp="1"/>
          </p:cNvSpPr>
          <p:nvPr>
            <p:ph type="sldNum" sz="quarter" idx="12"/>
          </p:nvPr>
        </p:nvSpPr>
        <p:spPr>
          <a:solidFill>
            <a:schemeClr val="accent1"/>
          </a:solidFill>
        </p:spPr>
        <p:txBody>
          <a:bodyPr/>
          <a:lstStyle/>
          <a:p>
            <a:fld id="{6F42FDE4-A7DD-41A7-A0A6-9B649FB43336}" type="slidenum">
              <a:rPr kumimoji="0" lang="en-US" smtClean="0"/>
              <a:pPr/>
              <a:t>18</a:t>
            </a:fld>
            <a:endParaRPr kumimoji="0" lang="en-US" dirty="0"/>
          </a:p>
        </p:txBody>
      </p:sp>
      <p:sp>
        <p:nvSpPr>
          <p:cNvPr id="6" name="Footer Placeholder 5"/>
          <p:cNvSpPr>
            <a:spLocks noGrp="1"/>
          </p:cNvSpPr>
          <p:nvPr>
            <p:ph type="ftr" sz="quarter" idx="11"/>
          </p:nvPr>
        </p:nvSpPr>
        <p:spPr/>
        <p:txBody>
          <a:bodyPr/>
          <a:lstStyle/>
          <a:p>
            <a:r>
              <a:rPr kumimoji="0" lang="en-US" b="1" dirty="0" smtClean="0">
                <a:solidFill>
                  <a:schemeClr val="tx1"/>
                </a:solidFill>
                <a:latin typeface="Arial Rounded MT Bold" pitchFamily="34" charset="0"/>
              </a:rPr>
              <a:t>Al-Anon Family Group Headquarters, Inc. </a:t>
            </a:r>
            <a:endParaRPr kumimoji="0" lang="en-US" b="1" dirty="0">
              <a:solidFill>
                <a:schemeClr val="tx1"/>
              </a:solidFill>
              <a:latin typeface="Arial Rounded MT Bold" pitchFamily="34" charset="0"/>
            </a:endParaRPr>
          </a:p>
        </p:txBody>
      </p:sp>
      <p:pic>
        <p:nvPicPr>
          <p:cNvPr id="8" name="Picture 7" descr="thumbnailCAVV1RGQ.jpg"/>
          <p:cNvPicPr>
            <a:picLocks noChangeAspect="1"/>
          </p:cNvPicPr>
          <p:nvPr/>
        </p:nvPicPr>
        <p:blipFill>
          <a:blip r:embed="rId3" cstate="print"/>
          <a:stretch>
            <a:fillRect/>
          </a:stretch>
        </p:blipFill>
        <p:spPr>
          <a:xfrm>
            <a:off x="1066800" y="1676400"/>
            <a:ext cx="7239000" cy="4267200"/>
          </a:xfrm>
          <a:prstGeom prst="rect">
            <a:avLst/>
          </a:prstGeom>
          <a:ln w="19050">
            <a:solidFill>
              <a:schemeClr val="accent1"/>
            </a:solidFill>
          </a:ln>
          <a:effectLst>
            <a:outerShdw blurRad="292100" dist="139700" dir="2700000" algn="tl" rotWithShape="0">
              <a:srgbClr val="333333">
                <a:alpha val="65000"/>
              </a:srgbClr>
            </a:outerShdw>
          </a:effectLst>
        </p:spPr>
      </p:pic>
      <p:pic>
        <p:nvPicPr>
          <p:cNvPr id="9" name="Picture 6" descr="Al-AnonLogo.jpg"/>
          <p:cNvPicPr>
            <a:picLocks noChangeAspect="1"/>
          </p:cNvPicPr>
          <p:nvPr/>
        </p:nvPicPr>
        <p:blipFill>
          <a:blip r:embed="rId4" cstate="print">
            <a:duotone>
              <a:prstClr val="black"/>
              <a:schemeClr val="accent1">
                <a:tint val="45000"/>
                <a:satMod val="400000"/>
              </a:schemeClr>
            </a:duotone>
          </a:blip>
          <a:srcRect/>
          <a:stretch>
            <a:fillRect/>
          </a:stretch>
        </p:blipFill>
        <p:spPr bwMode="auto">
          <a:xfrm>
            <a:off x="8229600" y="6172200"/>
            <a:ext cx="609600" cy="45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0"/>
            <a:ext cx="9144000" cy="1524000"/>
          </a:xfrm>
        </p:spPr>
        <p:txBody>
          <a:bodyPr>
            <a:noAutofit/>
          </a:bodyPr>
          <a:lstStyle/>
          <a:p>
            <a:pPr algn="ctr"/>
            <a:r>
              <a:rPr lang="en-US" b="1" dirty="0" smtClean="0">
                <a:solidFill>
                  <a:schemeClr val="accent1"/>
                </a:solidFill>
                <a:latin typeface="Arial Black" pitchFamily="34" charset="0"/>
              </a:rPr>
              <a:t>Service projects  </a:t>
            </a:r>
            <a:br>
              <a:rPr lang="en-US" b="1" dirty="0" smtClean="0">
                <a:solidFill>
                  <a:schemeClr val="accent1"/>
                </a:solidFill>
                <a:latin typeface="Arial Black" pitchFamily="34" charset="0"/>
              </a:rPr>
            </a:br>
            <a:r>
              <a:rPr lang="en-US" b="1" dirty="0" smtClean="0">
                <a:solidFill>
                  <a:schemeClr val="accent1"/>
                </a:solidFill>
                <a:latin typeface="Arial Black" pitchFamily="34" charset="0"/>
              </a:rPr>
              <a:t>are a commitment</a:t>
            </a:r>
            <a:endParaRPr lang="en-US" b="1" dirty="0">
              <a:solidFill>
                <a:schemeClr val="accent1"/>
              </a:solidFill>
              <a:latin typeface="Arial Black" pitchFamily="34" charset="0"/>
            </a:endParaRPr>
          </a:p>
        </p:txBody>
      </p:sp>
      <p:sp>
        <p:nvSpPr>
          <p:cNvPr id="4" name="Slide Number Placeholder 3"/>
          <p:cNvSpPr>
            <a:spLocks noGrp="1"/>
          </p:cNvSpPr>
          <p:nvPr>
            <p:ph type="sldNum" sz="quarter" idx="12"/>
          </p:nvPr>
        </p:nvSpPr>
        <p:spPr>
          <a:solidFill>
            <a:schemeClr val="accent1"/>
          </a:solidFill>
        </p:spPr>
        <p:txBody>
          <a:bodyPr/>
          <a:lstStyle/>
          <a:p>
            <a:fld id="{6F42FDE4-A7DD-41A7-A0A6-9B649FB43336}" type="slidenum">
              <a:rPr kumimoji="0" lang="en-US" smtClean="0"/>
              <a:pPr/>
              <a:t>19</a:t>
            </a:fld>
            <a:endParaRPr kumimoji="0" lang="en-US" dirty="0"/>
          </a:p>
        </p:txBody>
      </p:sp>
      <p:sp>
        <p:nvSpPr>
          <p:cNvPr id="3" name="Content Placeholder 2"/>
          <p:cNvSpPr>
            <a:spLocks noGrp="1"/>
          </p:cNvSpPr>
          <p:nvPr>
            <p:ph sz="quarter" idx="4294967295"/>
          </p:nvPr>
        </p:nvSpPr>
        <p:spPr>
          <a:xfrm>
            <a:off x="0" y="1447800"/>
            <a:ext cx="3749675" cy="4572000"/>
          </a:xfrm>
        </p:spPr>
        <p:txBody>
          <a:bodyPr>
            <a:normAutofit/>
          </a:bodyPr>
          <a:lstStyle/>
          <a:p>
            <a:pPr marL="514350" indent="-514350">
              <a:buNone/>
            </a:pPr>
            <a:endParaRPr lang="en-US" sz="1000" b="1" dirty="0" smtClean="0">
              <a:solidFill>
                <a:schemeClr val="tx2"/>
              </a:solidFill>
              <a:latin typeface="Arial Rounded MT Bold" pitchFamily="34" charset="0"/>
            </a:endParaRPr>
          </a:p>
          <a:p>
            <a:pPr marL="514350" indent="-514350">
              <a:buNone/>
            </a:pPr>
            <a:endParaRPr lang="en-US" sz="2400" b="1" dirty="0" smtClean="0">
              <a:solidFill>
                <a:schemeClr val="accent5"/>
              </a:solidFill>
              <a:latin typeface="Arial Rounded MT Bold" pitchFamily="34" charset="0"/>
            </a:endParaRPr>
          </a:p>
          <a:p>
            <a:pPr marL="514350" indent="-514350">
              <a:buAutoNum type="arabicPeriod"/>
            </a:pPr>
            <a:endParaRPr lang="en-US" sz="2800" b="1" dirty="0" smtClean="0">
              <a:solidFill>
                <a:schemeClr val="accent3"/>
              </a:solidFill>
              <a:latin typeface="Arial Rounded MT Bold" pitchFamily="34" charset="0"/>
            </a:endParaRPr>
          </a:p>
          <a:p>
            <a:pPr marL="514350" indent="-514350">
              <a:buNone/>
            </a:pPr>
            <a:endParaRPr lang="en-US" sz="2800" b="1" dirty="0" smtClean="0">
              <a:solidFill>
                <a:schemeClr val="accent3"/>
              </a:solidFill>
              <a:latin typeface="Arial Rounded MT Bold" pitchFamily="34" charset="0"/>
            </a:endParaRPr>
          </a:p>
        </p:txBody>
      </p:sp>
      <p:pic>
        <p:nvPicPr>
          <p:cNvPr id="10" name="Picture 6" descr="Al-AnonLogo.jpg"/>
          <p:cNvPicPr>
            <a:picLocks noChangeAspect="1"/>
          </p:cNvPicPr>
          <p:nvPr/>
        </p:nvPicPr>
        <p:blipFill>
          <a:blip r:embed="rId3" cstate="print">
            <a:duotone>
              <a:prstClr val="black"/>
              <a:schemeClr val="accent1">
                <a:tint val="45000"/>
                <a:satMod val="400000"/>
              </a:schemeClr>
            </a:duotone>
          </a:blip>
          <a:srcRect/>
          <a:stretch>
            <a:fillRect/>
          </a:stretch>
        </p:blipFill>
        <p:spPr bwMode="auto">
          <a:xfrm>
            <a:off x="8229600" y="6172200"/>
            <a:ext cx="609600" cy="457200"/>
          </a:xfrm>
          <a:prstGeom prst="rect">
            <a:avLst/>
          </a:prstGeom>
          <a:noFill/>
          <a:ln w="9525">
            <a:noFill/>
            <a:miter lim="800000"/>
            <a:headEnd/>
            <a:tailEnd/>
          </a:ln>
        </p:spPr>
      </p:pic>
      <p:pic>
        <p:nvPicPr>
          <p:cNvPr id="11" name="Content Placeholder 24" descr="imagesCASTXGK3.jpg"/>
          <p:cNvPicPr>
            <a:picLocks noChangeAspect="1"/>
          </p:cNvPicPr>
          <p:nvPr/>
        </p:nvPicPr>
        <p:blipFill>
          <a:blip r:embed="rId4" cstate="print"/>
          <a:stretch>
            <a:fillRect/>
          </a:stretch>
        </p:blipFill>
        <p:spPr>
          <a:xfrm>
            <a:off x="838200" y="1524000"/>
            <a:ext cx="7315200" cy="4419600"/>
          </a:xfrm>
          <a:prstGeom prst="rect">
            <a:avLst/>
          </a:prstGeom>
          <a:ln w="19050">
            <a:solidFill>
              <a:schemeClr val="accent1"/>
            </a:solidFill>
          </a:ln>
          <a:effectLst>
            <a:outerShdw blurRad="292100" dist="139700" dir="2700000" algn="tl" rotWithShape="0">
              <a:srgbClr val="333333">
                <a:alpha val="65000"/>
              </a:srgbClr>
            </a:outerShdw>
          </a:effectLst>
        </p:spPr>
      </p:pic>
      <p:sp>
        <p:nvSpPr>
          <p:cNvPr id="12" name="Rectangle 11"/>
          <p:cNvSpPr/>
          <p:nvPr/>
        </p:nvSpPr>
        <p:spPr>
          <a:xfrm rot="10800000" flipV="1">
            <a:off x="762000" y="6324600"/>
            <a:ext cx="6096000" cy="307777"/>
          </a:xfrm>
          <a:prstGeom prst="rect">
            <a:avLst/>
          </a:prstGeom>
        </p:spPr>
        <p:txBody>
          <a:bodyPr wrap="square">
            <a:spAutoFit/>
          </a:bodyPr>
          <a:lstStyle/>
          <a:p>
            <a:r>
              <a:rPr lang="en-US" sz="1400" b="1" dirty="0" smtClean="0">
                <a:solidFill>
                  <a:schemeClr val="tx2"/>
                </a:solidFill>
                <a:latin typeface="Arial Rounded MT Bold" pitchFamily="34" charset="0"/>
              </a:rPr>
              <a:t>Al-Anon Family Group Headquarters, Inc.</a:t>
            </a:r>
            <a:endParaRPr lang="en-US" sz="1400" dirty="0">
              <a:solidFill>
                <a:schemeClr val="tx2"/>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solidFill>
                  <a:schemeClr val="accent1"/>
                </a:solidFill>
                <a:latin typeface="Arial Black" pitchFamily="34" charset="0"/>
              </a:rPr>
              <a:t>Module Three</a:t>
            </a:r>
            <a:endParaRPr lang="en-US" sz="4800" dirty="0">
              <a:solidFill>
                <a:schemeClr val="accent1"/>
              </a:solidFill>
              <a:latin typeface="Arial Black" pitchFamily="34" charset="0"/>
            </a:endParaRPr>
          </a:p>
        </p:txBody>
      </p:sp>
      <p:sp>
        <p:nvSpPr>
          <p:cNvPr id="3" name="Footer Placeholder 2"/>
          <p:cNvSpPr>
            <a:spLocks noGrp="1"/>
          </p:cNvSpPr>
          <p:nvPr>
            <p:ph type="ftr" sz="quarter" idx="11"/>
          </p:nvPr>
        </p:nvSpPr>
        <p:spPr/>
        <p:txBody>
          <a:bodyPr/>
          <a:lstStyle/>
          <a:p>
            <a:r>
              <a:rPr kumimoji="0" lang="en-US" b="1" dirty="0" smtClean="0">
                <a:latin typeface="Arial Rounded MT Bold" pitchFamily="34" charset="0"/>
              </a:rPr>
              <a:t>Al-Anon Family Group Headquarters, Inc. </a:t>
            </a:r>
            <a:endParaRPr kumimoji="0" lang="en-US" b="1" dirty="0">
              <a:latin typeface="Arial Rounded MT Bold"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2</a:t>
            </a:fld>
            <a:endParaRPr kumimoji="0" lang="en-US" dirty="0"/>
          </a:p>
        </p:txBody>
      </p:sp>
      <p:sp>
        <p:nvSpPr>
          <p:cNvPr id="5" name="Content Placeholder 4"/>
          <p:cNvSpPr>
            <a:spLocks noGrp="1"/>
          </p:cNvSpPr>
          <p:nvPr>
            <p:ph sz="quarter" idx="1"/>
          </p:nvPr>
        </p:nvSpPr>
        <p:spPr/>
        <p:txBody>
          <a:bodyPr>
            <a:normAutofit/>
          </a:bodyPr>
          <a:lstStyle/>
          <a:p>
            <a:r>
              <a:rPr lang="en-US" sz="3200" b="1" dirty="0" smtClean="0">
                <a:latin typeface="Arial Rounded MT Bold" pitchFamily="34" charset="0"/>
              </a:rPr>
              <a:t> Stage three, Implementation</a:t>
            </a:r>
          </a:p>
          <a:p>
            <a:r>
              <a:rPr lang="en-US" sz="3200" b="1" dirty="0" smtClean="0">
                <a:latin typeface="Arial Rounded MT Bold" pitchFamily="34" charset="0"/>
              </a:rPr>
              <a:t>Contacting and meeting with staff</a:t>
            </a:r>
          </a:p>
          <a:p>
            <a:pPr marL="342900" indent="-342900"/>
            <a:r>
              <a:rPr lang="en-US" sz="3200" b="1" dirty="0" smtClean="0">
                <a:latin typeface="Arial Rounded MT Bold" pitchFamily="34" charset="0"/>
              </a:rPr>
              <a:t>Maintaining relationship with staff</a:t>
            </a:r>
          </a:p>
          <a:p>
            <a:pPr marL="342900" indent="-342900"/>
            <a:r>
              <a:rPr lang="en-US" sz="3200" b="1" dirty="0" smtClean="0">
                <a:latin typeface="Arial Rounded MT Bold" pitchFamily="34" charset="0"/>
              </a:rPr>
              <a:t>Transitioning family members from the facility into Al-Anon.</a:t>
            </a:r>
            <a:endParaRPr lang="en-US" sz="3200" b="1" dirty="0">
              <a:latin typeface="Arial Rounded MT Bold" pitchFamily="34" charset="0"/>
            </a:endParaRPr>
          </a:p>
        </p:txBody>
      </p:sp>
      <p:pic>
        <p:nvPicPr>
          <p:cNvPr id="6" name="Picture 6" descr="Al-AnonLogo.jpg"/>
          <p:cNvPicPr>
            <a:picLocks noChangeAspect="1"/>
          </p:cNvPicPr>
          <p:nvPr/>
        </p:nvPicPr>
        <p:blipFill>
          <a:blip r:embed="rId3" cstate="print">
            <a:duotone>
              <a:prstClr val="black"/>
              <a:schemeClr val="accent1">
                <a:tint val="45000"/>
                <a:satMod val="400000"/>
              </a:schemeClr>
            </a:duotone>
          </a:blip>
          <a:srcRect/>
          <a:stretch>
            <a:fillRect/>
          </a:stretch>
        </p:blipFill>
        <p:spPr bwMode="auto">
          <a:xfrm>
            <a:off x="8229600" y="6172200"/>
            <a:ext cx="609600" cy="45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2239962"/>
          </a:xfrm>
        </p:spPr>
        <p:txBody>
          <a:bodyPr>
            <a:normAutofit/>
          </a:bodyPr>
          <a:lstStyle/>
          <a:p>
            <a:pPr algn="ctr"/>
            <a:r>
              <a:rPr lang="en-US" b="1" dirty="0" smtClean="0">
                <a:latin typeface="Arial Black" pitchFamily="34" charset="0"/>
                <a:cs typeface="Arial" pitchFamily="34" charset="0"/>
              </a:rPr>
              <a:t>Congratulations!</a:t>
            </a:r>
            <a:r>
              <a:rPr lang="en-US" b="1" dirty="0" smtClean="0">
                <a:solidFill>
                  <a:schemeClr val="tx1"/>
                </a:solidFill>
                <a:latin typeface="Arial Black" pitchFamily="34" charset="0"/>
                <a:cs typeface="Arial" pitchFamily="34" charset="0"/>
              </a:rPr>
              <a:t/>
            </a:r>
            <a:br>
              <a:rPr lang="en-US" b="1" dirty="0" smtClean="0">
                <a:solidFill>
                  <a:schemeClr val="tx1"/>
                </a:solidFill>
                <a:latin typeface="Arial Black" pitchFamily="34" charset="0"/>
                <a:cs typeface="Arial" pitchFamily="34" charset="0"/>
              </a:rPr>
            </a:br>
            <a:r>
              <a:rPr lang="en-US" b="1" dirty="0" smtClean="0">
                <a:solidFill>
                  <a:schemeClr val="accent1"/>
                </a:solidFill>
                <a:latin typeface="Arial Black" pitchFamily="34" charset="0"/>
                <a:cs typeface="Arial" pitchFamily="34" charset="0"/>
              </a:rPr>
              <a:t>Now it is time for Module Four </a:t>
            </a:r>
            <a:br>
              <a:rPr lang="en-US" b="1" dirty="0" smtClean="0">
                <a:solidFill>
                  <a:schemeClr val="accent1"/>
                </a:solidFill>
                <a:latin typeface="Arial Black" pitchFamily="34" charset="0"/>
                <a:cs typeface="Arial" pitchFamily="34" charset="0"/>
              </a:rPr>
            </a:br>
            <a:endParaRPr lang="en-US" dirty="0">
              <a:solidFill>
                <a:schemeClr val="accent1"/>
              </a:solidFill>
              <a:latin typeface="Arial Black" pitchFamily="34" charset="0"/>
            </a:endParaRPr>
          </a:p>
        </p:txBody>
      </p:sp>
      <p:sp>
        <p:nvSpPr>
          <p:cNvPr id="4" name="Slide Number Placeholder 3"/>
          <p:cNvSpPr>
            <a:spLocks noGrp="1"/>
          </p:cNvSpPr>
          <p:nvPr>
            <p:ph type="sldNum" sz="quarter" idx="12"/>
          </p:nvPr>
        </p:nvSpPr>
        <p:spPr/>
        <p:txBody>
          <a:bodyPr/>
          <a:lstStyle/>
          <a:p>
            <a:fld id="{8DAF7C67-BC0C-4304-BE47-0C2C0E188AF8}" type="slidenum">
              <a:rPr lang="en-US" smtClean="0"/>
              <a:pPr/>
              <a:t>20</a:t>
            </a:fld>
            <a:endParaRPr lang="en-US" dirty="0"/>
          </a:p>
        </p:txBody>
      </p:sp>
      <p:pic>
        <p:nvPicPr>
          <p:cNvPr id="5" name="Picture 6" descr="Al-AnonLogo.jpg"/>
          <p:cNvPicPr>
            <a:picLocks noChangeAspect="1"/>
          </p:cNvPicPr>
          <p:nvPr/>
        </p:nvPicPr>
        <p:blipFill>
          <a:blip r:embed="rId3" cstate="print">
            <a:duotone>
              <a:prstClr val="black"/>
              <a:schemeClr val="accent1">
                <a:tint val="45000"/>
                <a:satMod val="400000"/>
              </a:schemeClr>
            </a:duotone>
          </a:blip>
          <a:srcRect/>
          <a:stretch>
            <a:fillRect/>
          </a:stretch>
        </p:blipFill>
        <p:spPr bwMode="auto">
          <a:xfrm>
            <a:off x="8229600" y="6172200"/>
            <a:ext cx="609600" cy="457200"/>
          </a:xfrm>
          <a:prstGeom prst="rect">
            <a:avLst/>
          </a:prstGeom>
          <a:noFill/>
          <a:ln w="9525">
            <a:noFill/>
            <a:miter lim="800000"/>
            <a:headEnd/>
            <a:tailEnd/>
          </a:ln>
        </p:spPr>
      </p:pic>
      <p:sp>
        <p:nvSpPr>
          <p:cNvPr id="6" name="Rectangle 5"/>
          <p:cNvSpPr/>
          <p:nvPr/>
        </p:nvSpPr>
        <p:spPr>
          <a:xfrm rot="10800000" flipV="1">
            <a:off x="762000" y="6324600"/>
            <a:ext cx="6096000" cy="307777"/>
          </a:xfrm>
          <a:prstGeom prst="rect">
            <a:avLst/>
          </a:prstGeom>
        </p:spPr>
        <p:txBody>
          <a:bodyPr wrap="square">
            <a:spAutoFit/>
          </a:bodyPr>
          <a:lstStyle/>
          <a:p>
            <a:r>
              <a:rPr lang="en-US" sz="1400" b="1" dirty="0" smtClean="0">
                <a:solidFill>
                  <a:schemeClr val="tx2"/>
                </a:solidFill>
                <a:latin typeface="Arial Rounded MT Bold" pitchFamily="34" charset="0"/>
              </a:rPr>
              <a:t>Al-Anon Family Group Headquarters, Inc.</a:t>
            </a:r>
            <a:endParaRPr lang="en-US" sz="1400" dirty="0">
              <a:solidFill>
                <a:schemeClr val="tx2"/>
              </a:solidFill>
            </a:endParaRPr>
          </a:p>
        </p:txBody>
      </p:sp>
      <p:pic>
        <p:nvPicPr>
          <p:cNvPr id="8" name="Picture 7" descr="next step.JPG"/>
          <p:cNvPicPr>
            <a:picLocks noChangeAspect="1"/>
          </p:cNvPicPr>
          <p:nvPr/>
        </p:nvPicPr>
        <p:blipFill>
          <a:blip r:embed="rId4" cstate="print"/>
          <a:stretch>
            <a:fillRect/>
          </a:stretch>
        </p:blipFill>
        <p:spPr>
          <a:xfrm>
            <a:off x="1752600" y="1828800"/>
            <a:ext cx="5695950" cy="3896309"/>
          </a:xfrm>
          <a:prstGeom prst="rect">
            <a:avLst/>
          </a:prstGeom>
          <a:ln w="19050">
            <a:solidFill>
              <a:schemeClr val="accent1"/>
            </a:solid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676400"/>
          </a:xfrm>
        </p:spPr>
        <p:txBody>
          <a:bodyPr>
            <a:normAutofit/>
          </a:bodyPr>
          <a:lstStyle/>
          <a:p>
            <a:pPr algn="ctr"/>
            <a:r>
              <a:rPr lang="en-US" sz="3600" b="1" dirty="0" smtClean="0">
                <a:solidFill>
                  <a:schemeClr val="accent1"/>
                </a:solidFill>
                <a:latin typeface="Arial Black" pitchFamily="34" charset="0"/>
              </a:rPr>
              <a:t>Stage three,</a:t>
            </a:r>
            <a:br>
              <a:rPr lang="en-US" sz="3600" b="1" dirty="0" smtClean="0">
                <a:solidFill>
                  <a:schemeClr val="accent1"/>
                </a:solidFill>
                <a:latin typeface="Arial Black" pitchFamily="34" charset="0"/>
              </a:rPr>
            </a:br>
            <a:r>
              <a:rPr lang="en-US" sz="3600" b="1" dirty="0" smtClean="0">
                <a:solidFill>
                  <a:schemeClr val="accent1"/>
                </a:solidFill>
                <a:latin typeface="Arial Black" pitchFamily="34" charset="0"/>
              </a:rPr>
              <a:t>Implementation</a:t>
            </a:r>
            <a:endParaRPr lang="en-US" sz="3600" dirty="0"/>
          </a:p>
        </p:txBody>
      </p:sp>
      <p:sp>
        <p:nvSpPr>
          <p:cNvPr id="3" name="Footer Placeholder 2"/>
          <p:cNvSpPr>
            <a:spLocks noGrp="1"/>
          </p:cNvSpPr>
          <p:nvPr>
            <p:ph type="ftr" sz="quarter" idx="11"/>
          </p:nvPr>
        </p:nvSpPr>
        <p:spPr/>
        <p:txBody>
          <a:bodyPr/>
          <a:lstStyle/>
          <a:p>
            <a:r>
              <a:rPr kumimoji="0" lang="en-US" b="1" dirty="0" smtClean="0">
                <a:latin typeface="Arial Rounded MT Bold" pitchFamily="34" charset="0"/>
              </a:rPr>
              <a:t>Al-Anon Family Group Headquarters,Inc. </a:t>
            </a:r>
            <a:endParaRPr kumimoji="0" lang="en-US" b="1" dirty="0">
              <a:latin typeface="Arial Rounded MT Bold"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3</a:t>
            </a:fld>
            <a:endParaRPr kumimoji="0" lang="en-US" dirty="0"/>
          </a:p>
        </p:txBody>
      </p:sp>
      <p:pic>
        <p:nvPicPr>
          <p:cNvPr id="54274" name="Picture 2"/>
          <p:cNvPicPr>
            <a:picLocks noChangeAspect="1" noChangeArrowheads="1"/>
          </p:cNvPicPr>
          <p:nvPr/>
        </p:nvPicPr>
        <p:blipFill>
          <a:blip r:embed="rId3" cstate="print"/>
          <a:srcRect/>
          <a:stretch>
            <a:fillRect/>
          </a:stretch>
        </p:blipFill>
        <p:spPr bwMode="auto">
          <a:xfrm>
            <a:off x="1828800" y="1600200"/>
            <a:ext cx="5867400" cy="4572000"/>
          </a:xfrm>
          <a:prstGeom prst="rect">
            <a:avLst/>
          </a:prstGeom>
          <a:noFill/>
          <a:ln w="38100">
            <a:solidFill>
              <a:schemeClr val="accent1"/>
            </a:solidFill>
            <a:miter lim="800000"/>
            <a:headEnd/>
            <a:tailEnd/>
          </a:ln>
        </p:spPr>
      </p:pic>
      <p:pic>
        <p:nvPicPr>
          <p:cNvPr id="6" name="Picture 6" descr="Al-AnonLogo.jpg"/>
          <p:cNvPicPr>
            <a:picLocks noChangeAspect="1"/>
          </p:cNvPicPr>
          <p:nvPr/>
        </p:nvPicPr>
        <p:blipFill>
          <a:blip r:embed="rId4" cstate="print">
            <a:duotone>
              <a:prstClr val="black"/>
              <a:schemeClr val="accent1">
                <a:tint val="45000"/>
                <a:satMod val="400000"/>
              </a:schemeClr>
            </a:duotone>
          </a:blip>
          <a:srcRect/>
          <a:stretch>
            <a:fillRect/>
          </a:stretch>
        </p:blipFill>
        <p:spPr bwMode="auto">
          <a:xfrm>
            <a:off x="8229600" y="6172200"/>
            <a:ext cx="609600" cy="45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46038"/>
            <a:ext cx="9144000" cy="944562"/>
          </a:xfrm>
        </p:spPr>
        <p:txBody>
          <a:bodyPr>
            <a:normAutofit/>
          </a:bodyPr>
          <a:lstStyle/>
          <a:p>
            <a:pPr algn="ctr"/>
            <a:r>
              <a:rPr lang="en-US" b="1" dirty="0" smtClean="0">
                <a:solidFill>
                  <a:schemeClr val="accent1"/>
                </a:solidFill>
                <a:latin typeface="Arial Black" pitchFamily="34" charset="0"/>
              </a:rPr>
              <a:t>Making contact </a:t>
            </a:r>
            <a:endParaRPr lang="en-US" dirty="0">
              <a:latin typeface="Arial Black"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4</a:t>
            </a:fld>
            <a:endParaRPr kumimoji="0" lang="en-US" dirty="0"/>
          </a:p>
        </p:txBody>
      </p:sp>
      <p:sp>
        <p:nvSpPr>
          <p:cNvPr id="7" name="Content Placeholder 6"/>
          <p:cNvSpPr>
            <a:spLocks noGrp="1"/>
          </p:cNvSpPr>
          <p:nvPr>
            <p:ph sz="quarter" idx="2"/>
          </p:nvPr>
        </p:nvSpPr>
        <p:spPr>
          <a:xfrm>
            <a:off x="304800" y="1219200"/>
            <a:ext cx="4034790" cy="4191000"/>
          </a:xfrm>
        </p:spPr>
        <p:txBody>
          <a:bodyPr>
            <a:normAutofit/>
          </a:bodyPr>
          <a:lstStyle/>
          <a:p>
            <a:pPr lvl="1" indent="-457200">
              <a:buClr>
                <a:schemeClr val="accent5"/>
              </a:buClr>
            </a:pPr>
            <a:r>
              <a:rPr lang="en-US" sz="2800" b="1" dirty="0" smtClean="0">
                <a:solidFill>
                  <a:schemeClr val="tx2"/>
                </a:solidFill>
                <a:latin typeface="Arial" pitchFamily="34" charset="0"/>
                <a:cs typeface="Arial" pitchFamily="34" charset="0"/>
              </a:rPr>
              <a:t>Personal contact is best</a:t>
            </a:r>
          </a:p>
          <a:p>
            <a:pPr lvl="1" indent="-457200">
              <a:buClr>
                <a:schemeClr val="accent5"/>
              </a:buClr>
            </a:pPr>
            <a:r>
              <a:rPr lang="en-US" sz="2800" b="1" dirty="0" smtClean="0">
                <a:solidFill>
                  <a:schemeClr val="tx2"/>
                </a:solidFill>
                <a:latin typeface="Arial" pitchFamily="34" charset="0"/>
                <a:cs typeface="Arial" pitchFamily="34" charset="0"/>
              </a:rPr>
              <a:t>Describe the types of potential service projects</a:t>
            </a:r>
          </a:p>
          <a:p>
            <a:pPr lvl="1" indent="-457200">
              <a:buClr>
                <a:schemeClr val="accent5"/>
              </a:buClr>
            </a:pPr>
            <a:r>
              <a:rPr lang="en-US" sz="2800" b="1" dirty="0" smtClean="0">
                <a:solidFill>
                  <a:schemeClr val="tx2"/>
                </a:solidFill>
                <a:latin typeface="Arial" pitchFamily="34" charset="0"/>
                <a:cs typeface="Arial" pitchFamily="34" charset="0"/>
              </a:rPr>
              <a:t>Offer to meet with the staff member  </a:t>
            </a:r>
          </a:p>
          <a:p>
            <a:pPr lvl="1" indent="-457200">
              <a:buClr>
                <a:schemeClr val="accent5"/>
              </a:buClr>
            </a:pPr>
            <a:r>
              <a:rPr lang="en-US" sz="2800" b="1" dirty="0" smtClean="0">
                <a:solidFill>
                  <a:schemeClr val="tx2"/>
                </a:solidFill>
                <a:latin typeface="Arial" pitchFamily="34" charset="0"/>
                <a:cs typeface="Arial" pitchFamily="34" charset="0"/>
              </a:rPr>
              <a:t>Exchange contact information</a:t>
            </a:r>
          </a:p>
          <a:p>
            <a:pPr indent="-457200">
              <a:buNone/>
            </a:pPr>
            <a:endParaRPr lang="en-US" sz="2800" b="1" dirty="0" smtClean="0">
              <a:solidFill>
                <a:schemeClr val="tx2"/>
              </a:solidFill>
              <a:latin typeface="Arial" pitchFamily="34" charset="0"/>
              <a:cs typeface="Arial" pitchFamily="34" charset="0"/>
            </a:endParaRPr>
          </a:p>
        </p:txBody>
      </p:sp>
      <p:pic>
        <p:nvPicPr>
          <p:cNvPr id="9" name="Picture 8" descr="Al-AnonLogo.jpg"/>
          <p:cNvPicPr>
            <a:picLocks noChangeAspect="1"/>
          </p:cNvPicPr>
          <p:nvPr/>
        </p:nvPicPr>
        <p:blipFill>
          <a:blip r:embed="rId3" cstate="print">
            <a:duotone>
              <a:prstClr val="black"/>
              <a:schemeClr val="accent1">
                <a:tint val="45000"/>
                <a:satMod val="400000"/>
              </a:schemeClr>
            </a:duotone>
          </a:blip>
          <a:srcRect/>
          <a:stretch>
            <a:fillRect/>
          </a:stretch>
        </p:blipFill>
        <p:spPr bwMode="auto">
          <a:xfrm>
            <a:off x="8229600" y="6172200"/>
            <a:ext cx="609600" cy="457200"/>
          </a:xfrm>
          <a:prstGeom prst="rect">
            <a:avLst/>
          </a:prstGeom>
          <a:noFill/>
          <a:ln w="9525">
            <a:noFill/>
            <a:miter lim="800000"/>
            <a:headEnd/>
            <a:tailEnd/>
          </a:ln>
        </p:spPr>
      </p:pic>
      <p:pic>
        <p:nvPicPr>
          <p:cNvPr id="10" name="Picture 9" descr="Shaking hands.JPG"/>
          <p:cNvPicPr>
            <a:picLocks noChangeAspect="1"/>
          </p:cNvPicPr>
          <p:nvPr/>
        </p:nvPicPr>
        <p:blipFill>
          <a:blip r:embed="rId4" cstate="print"/>
          <a:stretch>
            <a:fillRect/>
          </a:stretch>
        </p:blipFill>
        <p:spPr>
          <a:xfrm>
            <a:off x="4572000" y="1371600"/>
            <a:ext cx="3967364" cy="3657600"/>
          </a:xfrm>
          <a:prstGeom prst="rect">
            <a:avLst/>
          </a:prstGeom>
          <a:ln w="19050">
            <a:solidFill>
              <a:schemeClr val="accent1"/>
            </a:solidFill>
          </a:ln>
          <a:effectLst>
            <a:outerShdw blurRad="292100" dist="139700" dir="2700000" algn="tl" rotWithShape="0">
              <a:srgbClr val="333333">
                <a:alpha val="65000"/>
              </a:srgbClr>
            </a:outerShdw>
          </a:effectLst>
        </p:spPr>
      </p:pic>
      <p:sp>
        <p:nvSpPr>
          <p:cNvPr id="8" name="Rectangle 7"/>
          <p:cNvSpPr/>
          <p:nvPr/>
        </p:nvSpPr>
        <p:spPr>
          <a:xfrm rot="10800000" flipV="1">
            <a:off x="762000" y="6324600"/>
            <a:ext cx="6096000" cy="307777"/>
          </a:xfrm>
          <a:prstGeom prst="rect">
            <a:avLst/>
          </a:prstGeom>
        </p:spPr>
        <p:txBody>
          <a:bodyPr wrap="square">
            <a:spAutoFit/>
          </a:bodyPr>
          <a:lstStyle/>
          <a:p>
            <a:r>
              <a:rPr lang="en-US" sz="1400" b="1" dirty="0" smtClean="0">
                <a:solidFill>
                  <a:schemeClr val="tx2"/>
                </a:solidFill>
                <a:latin typeface="Arial Rounded MT Bold" pitchFamily="34" charset="0"/>
              </a:rPr>
              <a:t>Al-Anon Family Group Headquarters, Inc.</a:t>
            </a:r>
            <a:endParaRPr lang="en-US" sz="14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pPr algn="ctr"/>
            <a:r>
              <a:rPr lang="en-US" b="1" dirty="0" smtClean="0">
                <a:solidFill>
                  <a:schemeClr val="accent1"/>
                </a:solidFill>
                <a:latin typeface="Arial Black" pitchFamily="34" charset="0"/>
              </a:rPr>
              <a:t>Arrive and depart on time</a:t>
            </a:r>
            <a:endParaRPr lang="en-US" dirty="0">
              <a:solidFill>
                <a:schemeClr val="accent1"/>
              </a:solidFill>
              <a:latin typeface="Arial Black"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5</a:t>
            </a:fld>
            <a:endParaRPr kumimoji="0" lang="en-US" dirty="0"/>
          </a:p>
        </p:txBody>
      </p:sp>
      <p:pic>
        <p:nvPicPr>
          <p:cNvPr id="12" name="Picture 11" descr="imagesCAQM17C9.jpg"/>
          <p:cNvPicPr>
            <a:picLocks noChangeAspect="1"/>
          </p:cNvPicPr>
          <p:nvPr/>
        </p:nvPicPr>
        <p:blipFill>
          <a:blip r:embed="rId3" cstate="print"/>
          <a:stretch>
            <a:fillRect/>
          </a:stretch>
        </p:blipFill>
        <p:spPr>
          <a:xfrm>
            <a:off x="2133600" y="1447800"/>
            <a:ext cx="5257800" cy="4267200"/>
          </a:xfrm>
          <a:prstGeom prst="rect">
            <a:avLst/>
          </a:prstGeom>
          <a:ln w="19050">
            <a:solidFill>
              <a:schemeClr val="accent1"/>
            </a:solidFill>
          </a:ln>
          <a:effectLst>
            <a:outerShdw blurRad="292100" dist="139700" dir="2700000" algn="tl" rotWithShape="0">
              <a:srgbClr val="333333">
                <a:alpha val="65000"/>
              </a:srgbClr>
            </a:outerShdw>
          </a:effectLst>
        </p:spPr>
      </p:pic>
      <p:pic>
        <p:nvPicPr>
          <p:cNvPr id="7" name="Picture 6" descr="Al-AnonLogo.jpg"/>
          <p:cNvPicPr>
            <a:picLocks noChangeAspect="1"/>
          </p:cNvPicPr>
          <p:nvPr/>
        </p:nvPicPr>
        <p:blipFill>
          <a:blip r:embed="rId4" cstate="print">
            <a:duotone>
              <a:prstClr val="black"/>
              <a:schemeClr val="accent1">
                <a:tint val="45000"/>
                <a:satMod val="400000"/>
              </a:schemeClr>
            </a:duotone>
          </a:blip>
          <a:srcRect/>
          <a:stretch>
            <a:fillRect/>
          </a:stretch>
        </p:blipFill>
        <p:spPr bwMode="auto">
          <a:xfrm>
            <a:off x="8229600" y="6172200"/>
            <a:ext cx="609600" cy="457200"/>
          </a:xfrm>
          <a:prstGeom prst="rect">
            <a:avLst/>
          </a:prstGeom>
          <a:noFill/>
          <a:ln w="9525">
            <a:noFill/>
            <a:miter lim="800000"/>
            <a:headEnd/>
            <a:tailEnd/>
          </a:ln>
        </p:spPr>
      </p:pic>
      <p:sp>
        <p:nvSpPr>
          <p:cNvPr id="8" name="Rectangle 7"/>
          <p:cNvSpPr/>
          <p:nvPr/>
        </p:nvSpPr>
        <p:spPr>
          <a:xfrm rot="10800000" flipV="1">
            <a:off x="762000" y="6324600"/>
            <a:ext cx="6096000" cy="307777"/>
          </a:xfrm>
          <a:prstGeom prst="rect">
            <a:avLst/>
          </a:prstGeom>
        </p:spPr>
        <p:txBody>
          <a:bodyPr wrap="square">
            <a:spAutoFit/>
          </a:bodyPr>
          <a:lstStyle/>
          <a:p>
            <a:r>
              <a:rPr lang="en-US" sz="1400" b="1" dirty="0" smtClean="0">
                <a:solidFill>
                  <a:schemeClr val="tx2"/>
                </a:solidFill>
                <a:latin typeface="Arial Rounded MT Bold" pitchFamily="34" charset="0"/>
              </a:rPr>
              <a:t>Al-Anon Family Group Headquarters, Inc.</a:t>
            </a:r>
            <a:endParaRPr lang="en-US" sz="1400" dirty="0">
              <a:solidFill>
                <a:schemeClr val="tx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76200"/>
            <a:ext cx="9144000" cy="1600200"/>
          </a:xfrm>
        </p:spPr>
        <p:txBody>
          <a:bodyPr>
            <a:noAutofit/>
          </a:bodyPr>
          <a:lstStyle/>
          <a:p>
            <a:pPr algn="ctr"/>
            <a:r>
              <a:rPr lang="en-US" dirty="0" smtClean="0">
                <a:solidFill>
                  <a:schemeClr val="accent2"/>
                </a:solidFill>
                <a:latin typeface="Arial Black" pitchFamily="34" charset="0"/>
              </a:rPr>
              <a:t/>
            </a:r>
            <a:br>
              <a:rPr lang="en-US" dirty="0" smtClean="0">
                <a:solidFill>
                  <a:schemeClr val="accent2"/>
                </a:solidFill>
                <a:latin typeface="Arial Black" pitchFamily="34" charset="0"/>
              </a:rPr>
            </a:br>
            <a:r>
              <a:rPr lang="en-US" b="1" dirty="0" smtClean="0">
                <a:solidFill>
                  <a:schemeClr val="accent1"/>
                </a:solidFill>
                <a:latin typeface="Arial Black" pitchFamily="34" charset="0"/>
              </a:rPr>
              <a:t>Let staff share about the facility’s activities and goals</a:t>
            </a:r>
            <a:endParaRPr lang="en-US" dirty="0">
              <a:solidFill>
                <a:schemeClr val="accent1"/>
              </a:solidFill>
              <a:latin typeface="Arial Black"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6</a:t>
            </a:fld>
            <a:endParaRPr kumimoji="0" lang="en-US" dirty="0"/>
          </a:p>
        </p:txBody>
      </p:sp>
      <p:pic>
        <p:nvPicPr>
          <p:cNvPr id="8" name="Picture 6" descr="Al-AnonLogo.jpg"/>
          <p:cNvPicPr>
            <a:picLocks noChangeAspect="1"/>
          </p:cNvPicPr>
          <p:nvPr/>
        </p:nvPicPr>
        <p:blipFill>
          <a:blip r:embed="rId3" cstate="print">
            <a:duotone>
              <a:prstClr val="black"/>
              <a:schemeClr val="accent1">
                <a:tint val="45000"/>
                <a:satMod val="400000"/>
              </a:schemeClr>
            </a:duotone>
          </a:blip>
          <a:srcRect/>
          <a:stretch>
            <a:fillRect/>
          </a:stretch>
        </p:blipFill>
        <p:spPr bwMode="auto">
          <a:xfrm>
            <a:off x="8229600" y="6172200"/>
            <a:ext cx="609600" cy="457200"/>
          </a:xfrm>
          <a:prstGeom prst="rect">
            <a:avLst/>
          </a:prstGeom>
          <a:noFill/>
          <a:ln w="9525">
            <a:noFill/>
            <a:miter lim="800000"/>
            <a:headEnd/>
            <a:tailEnd/>
          </a:ln>
        </p:spPr>
      </p:pic>
      <p:pic>
        <p:nvPicPr>
          <p:cNvPr id="1026" name="Picture 2" descr="C:\Documents and Settings\claire\My Documents\My Pictures\Treatment\imagesCA7CQ9TR.jpg"/>
          <p:cNvPicPr>
            <a:picLocks noChangeAspect="1" noChangeArrowheads="1"/>
          </p:cNvPicPr>
          <p:nvPr/>
        </p:nvPicPr>
        <p:blipFill>
          <a:blip r:embed="rId4" cstate="print"/>
          <a:srcRect/>
          <a:stretch>
            <a:fillRect/>
          </a:stretch>
        </p:blipFill>
        <p:spPr bwMode="auto">
          <a:xfrm>
            <a:off x="1752601" y="1752600"/>
            <a:ext cx="5638800" cy="4114800"/>
          </a:xfrm>
          <a:prstGeom prst="rect">
            <a:avLst/>
          </a:prstGeom>
          <a:ln w="19050">
            <a:solidFill>
              <a:schemeClr val="accent1"/>
            </a:solidFill>
          </a:ln>
          <a:effectLst>
            <a:outerShdw blurRad="292100" dist="139700" dir="2700000" algn="tl" rotWithShape="0">
              <a:srgbClr val="333333">
                <a:alpha val="65000"/>
              </a:srgbClr>
            </a:outerShdw>
          </a:effectLst>
        </p:spPr>
      </p:pic>
      <p:sp>
        <p:nvSpPr>
          <p:cNvPr id="9" name="Rectangle 8"/>
          <p:cNvSpPr/>
          <p:nvPr/>
        </p:nvSpPr>
        <p:spPr>
          <a:xfrm rot="10800000" flipV="1">
            <a:off x="762000" y="6324600"/>
            <a:ext cx="6096000" cy="307777"/>
          </a:xfrm>
          <a:prstGeom prst="rect">
            <a:avLst/>
          </a:prstGeom>
        </p:spPr>
        <p:txBody>
          <a:bodyPr wrap="square">
            <a:spAutoFit/>
          </a:bodyPr>
          <a:lstStyle/>
          <a:p>
            <a:r>
              <a:rPr lang="en-US" sz="1400" b="1" dirty="0" smtClean="0">
                <a:solidFill>
                  <a:schemeClr val="tx2"/>
                </a:solidFill>
                <a:latin typeface="Arial Rounded MT Bold" pitchFamily="34" charset="0"/>
              </a:rPr>
              <a:t>Al-Anon Family Group Headquarters, Inc.</a:t>
            </a:r>
            <a:endParaRPr lang="en-US" sz="1400" dirty="0">
              <a:solidFill>
                <a:schemeClr val="tx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601200" cy="1752600"/>
          </a:xfrm>
        </p:spPr>
        <p:txBody>
          <a:bodyPr>
            <a:noAutofit/>
          </a:bodyPr>
          <a:lstStyle/>
          <a:p>
            <a:pPr algn="ctr"/>
            <a:r>
              <a:rPr lang="en-US" sz="3600" b="1" dirty="0" smtClean="0">
                <a:solidFill>
                  <a:schemeClr val="accent1"/>
                </a:solidFill>
                <a:latin typeface="Arial Rounded MT Bold" pitchFamily="34" charset="0"/>
              </a:rPr>
              <a:t>Offer a basic explanation </a:t>
            </a:r>
            <a:br>
              <a:rPr lang="en-US" sz="3600" b="1" dirty="0" smtClean="0">
                <a:solidFill>
                  <a:schemeClr val="accent1"/>
                </a:solidFill>
                <a:latin typeface="Arial Rounded MT Bold" pitchFamily="34" charset="0"/>
              </a:rPr>
            </a:br>
            <a:r>
              <a:rPr lang="en-US" sz="3600" b="1" dirty="0" smtClean="0">
                <a:solidFill>
                  <a:schemeClr val="accent1"/>
                </a:solidFill>
                <a:latin typeface="Arial Rounded MT Bold" pitchFamily="34" charset="0"/>
              </a:rPr>
              <a:t>about Al-Anon</a:t>
            </a:r>
            <a:endParaRPr lang="en-US" sz="3600" b="1" dirty="0">
              <a:solidFill>
                <a:schemeClr val="accent1"/>
              </a:solidFill>
              <a:latin typeface="Arial Rounded MT Bold" pitchFamily="34" charset="0"/>
            </a:endParaRPr>
          </a:p>
        </p:txBody>
      </p:sp>
      <p:sp>
        <p:nvSpPr>
          <p:cNvPr id="4" name="Slide Number Placeholder 3"/>
          <p:cNvSpPr>
            <a:spLocks noGrp="1"/>
          </p:cNvSpPr>
          <p:nvPr>
            <p:ph type="sldNum" sz="quarter" idx="12"/>
          </p:nvPr>
        </p:nvSpPr>
        <p:spPr>
          <a:solidFill>
            <a:schemeClr val="accent1"/>
          </a:solidFill>
        </p:spPr>
        <p:txBody>
          <a:bodyPr/>
          <a:lstStyle/>
          <a:p>
            <a:fld id="{6F42FDE4-A7DD-41A7-A0A6-9B649FB43336}" type="slidenum">
              <a:rPr kumimoji="0" lang="en-US" smtClean="0"/>
              <a:pPr/>
              <a:t>7</a:t>
            </a:fld>
            <a:endParaRPr kumimoji="0" lang="en-US" dirty="0"/>
          </a:p>
        </p:txBody>
      </p:sp>
      <p:sp>
        <p:nvSpPr>
          <p:cNvPr id="3" name="Content Placeholder 2"/>
          <p:cNvSpPr>
            <a:spLocks noGrp="1"/>
          </p:cNvSpPr>
          <p:nvPr>
            <p:ph sz="quarter" idx="1"/>
          </p:nvPr>
        </p:nvSpPr>
        <p:spPr>
          <a:xfrm>
            <a:off x="990600" y="1752600"/>
            <a:ext cx="7772400" cy="4267200"/>
          </a:xfrm>
        </p:spPr>
        <p:txBody>
          <a:bodyPr>
            <a:normAutofit/>
          </a:bodyPr>
          <a:lstStyle/>
          <a:p>
            <a:pPr marL="514350" indent="-514350">
              <a:buNone/>
            </a:pPr>
            <a:endParaRPr lang="en-US" sz="1000" b="1" dirty="0" smtClean="0">
              <a:solidFill>
                <a:schemeClr val="tx2"/>
              </a:solidFill>
              <a:latin typeface="Arial Rounded MT Bold" pitchFamily="34" charset="0"/>
            </a:endParaRPr>
          </a:p>
          <a:p>
            <a:pPr marL="514350" indent="-514350">
              <a:buNone/>
            </a:pPr>
            <a:endParaRPr lang="en-US" sz="1000" b="1" dirty="0" smtClean="0">
              <a:solidFill>
                <a:srgbClr val="7030A0"/>
              </a:solidFill>
              <a:latin typeface="Arial Rounded MT Bold" pitchFamily="34" charset="0"/>
            </a:endParaRPr>
          </a:p>
          <a:p>
            <a:pPr marL="514350" indent="-514350">
              <a:buAutoNum type="arabicPeriod"/>
            </a:pPr>
            <a:endParaRPr lang="en-US" sz="2800" b="1" dirty="0" smtClean="0">
              <a:solidFill>
                <a:schemeClr val="accent3"/>
              </a:solidFill>
              <a:latin typeface="Arial Rounded MT Bold" pitchFamily="34" charset="0"/>
            </a:endParaRPr>
          </a:p>
          <a:p>
            <a:pPr marL="514350" indent="-514350">
              <a:buNone/>
            </a:pPr>
            <a:endParaRPr lang="en-US" sz="2800" b="1" dirty="0" smtClean="0">
              <a:solidFill>
                <a:schemeClr val="accent3"/>
              </a:solidFill>
              <a:latin typeface="Arial Rounded MT Bold" pitchFamily="34" charset="0"/>
            </a:endParaRPr>
          </a:p>
        </p:txBody>
      </p:sp>
      <p:pic>
        <p:nvPicPr>
          <p:cNvPr id="9" name="Picture 8" descr="Al-AnonLogo.jpg"/>
          <p:cNvPicPr>
            <a:picLocks noChangeAspect="1"/>
          </p:cNvPicPr>
          <p:nvPr/>
        </p:nvPicPr>
        <p:blipFill>
          <a:blip r:embed="rId3" cstate="print">
            <a:duotone>
              <a:prstClr val="black"/>
              <a:schemeClr val="accent1">
                <a:tint val="45000"/>
                <a:satMod val="400000"/>
              </a:schemeClr>
            </a:duotone>
          </a:blip>
          <a:srcRect/>
          <a:stretch>
            <a:fillRect/>
          </a:stretch>
        </p:blipFill>
        <p:spPr bwMode="auto">
          <a:xfrm>
            <a:off x="8229600" y="6172200"/>
            <a:ext cx="609600" cy="457200"/>
          </a:xfrm>
          <a:prstGeom prst="rect">
            <a:avLst/>
          </a:prstGeom>
          <a:noFill/>
          <a:ln w="9525">
            <a:noFill/>
            <a:miter lim="800000"/>
            <a:headEnd/>
            <a:tailEnd/>
          </a:ln>
        </p:spPr>
      </p:pic>
      <p:pic>
        <p:nvPicPr>
          <p:cNvPr id="10" name="Picture 9" descr="Meeting.JPG"/>
          <p:cNvPicPr>
            <a:picLocks noChangeAspect="1"/>
          </p:cNvPicPr>
          <p:nvPr/>
        </p:nvPicPr>
        <p:blipFill>
          <a:blip r:embed="rId4" cstate="print"/>
          <a:stretch>
            <a:fillRect/>
          </a:stretch>
        </p:blipFill>
        <p:spPr>
          <a:xfrm>
            <a:off x="1219200" y="1600200"/>
            <a:ext cx="6626043" cy="4460346"/>
          </a:xfrm>
          <a:prstGeom prst="rect">
            <a:avLst/>
          </a:prstGeom>
          <a:ln w="19050">
            <a:solidFill>
              <a:schemeClr val="accent1"/>
            </a:solidFill>
          </a:ln>
          <a:effectLst>
            <a:outerShdw blurRad="292100" dist="139700" dir="2700000" algn="tl" rotWithShape="0">
              <a:srgbClr val="333333">
                <a:alpha val="65000"/>
              </a:srgbClr>
            </a:outerShdw>
          </a:effectLst>
        </p:spPr>
      </p:pic>
      <p:sp>
        <p:nvSpPr>
          <p:cNvPr id="8" name="Rectangle 7"/>
          <p:cNvSpPr/>
          <p:nvPr/>
        </p:nvSpPr>
        <p:spPr>
          <a:xfrm rot="10800000" flipV="1">
            <a:off x="762000" y="6324600"/>
            <a:ext cx="6096000" cy="307777"/>
          </a:xfrm>
          <a:prstGeom prst="rect">
            <a:avLst/>
          </a:prstGeom>
        </p:spPr>
        <p:txBody>
          <a:bodyPr wrap="square">
            <a:spAutoFit/>
          </a:bodyPr>
          <a:lstStyle/>
          <a:p>
            <a:r>
              <a:rPr lang="en-US" sz="1400" b="1" dirty="0" smtClean="0">
                <a:solidFill>
                  <a:schemeClr val="tx2"/>
                </a:solidFill>
                <a:latin typeface="Arial Rounded MT Bold" pitchFamily="34" charset="0"/>
              </a:rPr>
              <a:t>Al-Anon Family Group Headquarters, Inc.</a:t>
            </a:r>
            <a:endParaRPr lang="en-US" sz="1400" dirty="0">
              <a:solidFill>
                <a:schemeClr val="tx2"/>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371600"/>
          </a:xfrm>
        </p:spPr>
        <p:txBody>
          <a:bodyPr>
            <a:normAutofit/>
          </a:bodyPr>
          <a:lstStyle/>
          <a:p>
            <a:pPr algn="ctr"/>
            <a:r>
              <a:rPr lang="en-US" sz="3600" b="1" dirty="0" smtClean="0">
                <a:solidFill>
                  <a:schemeClr val="accent1"/>
                </a:solidFill>
                <a:latin typeface="Arial Black" pitchFamily="34" charset="0"/>
              </a:rPr>
              <a:t>“Keep It Simple”</a:t>
            </a:r>
            <a:endParaRPr lang="en-US" sz="3600" b="1" dirty="0">
              <a:solidFill>
                <a:schemeClr val="accent1"/>
              </a:solidFill>
              <a:latin typeface="Arial Black" pitchFamily="34" charset="0"/>
            </a:endParaRPr>
          </a:p>
        </p:txBody>
      </p:sp>
      <p:sp>
        <p:nvSpPr>
          <p:cNvPr id="4" name="Slide Number Placeholder 3"/>
          <p:cNvSpPr>
            <a:spLocks noGrp="1"/>
          </p:cNvSpPr>
          <p:nvPr>
            <p:ph type="sldNum" sz="quarter" idx="12"/>
          </p:nvPr>
        </p:nvSpPr>
        <p:spPr>
          <a:solidFill>
            <a:schemeClr val="accent1"/>
          </a:solidFill>
        </p:spPr>
        <p:txBody>
          <a:bodyPr/>
          <a:lstStyle/>
          <a:p>
            <a:fld id="{6F42FDE4-A7DD-41A7-A0A6-9B649FB43336}" type="slidenum">
              <a:rPr kumimoji="0" lang="en-US" smtClean="0"/>
              <a:pPr/>
              <a:t>8</a:t>
            </a:fld>
            <a:endParaRPr kumimoji="0" lang="en-US" dirty="0"/>
          </a:p>
        </p:txBody>
      </p:sp>
      <p:sp>
        <p:nvSpPr>
          <p:cNvPr id="3" name="Content Placeholder 2"/>
          <p:cNvSpPr>
            <a:spLocks noGrp="1"/>
          </p:cNvSpPr>
          <p:nvPr>
            <p:ph sz="quarter" idx="1"/>
          </p:nvPr>
        </p:nvSpPr>
        <p:spPr>
          <a:xfrm>
            <a:off x="914400" y="1905000"/>
            <a:ext cx="3749040" cy="4114800"/>
          </a:xfrm>
        </p:spPr>
        <p:txBody>
          <a:bodyPr>
            <a:normAutofit/>
          </a:bodyPr>
          <a:lstStyle/>
          <a:p>
            <a:pPr marL="514350" indent="-514350">
              <a:buNone/>
            </a:pPr>
            <a:endParaRPr lang="en-US" sz="1000" b="1" dirty="0" smtClean="0">
              <a:solidFill>
                <a:schemeClr val="tx2"/>
              </a:solidFill>
              <a:latin typeface="Arial Rounded MT Bold" pitchFamily="34" charset="0"/>
            </a:endParaRPr>
          </a:p>
          <a:p>
            <a:pPr marL="514350" indent="-514350">
              <a:buFont typeface="+mj-lt"/>
              <a:buAutoNum type="arabicPeriod"/>
            </a:pPr>
            <a:endParaRPr lang="en-US" sz="1000" b="1" dirty="0" smtClean="0">
              <a:solidFill>
                <a:srgbClr val="7030A0"/>
              </a:solidFill>
              <a:latin typeface="Arial Rounded MT Bold" pitchFamily="34" charset="0"/>
            </a:endParaRPr>
          </a:p>
          <a:p>
            <a:pPr marL="514350" indent="-514350">
              <a:buAutoNum type="arabicPeriod"/>
            </a:pPr>
            <a:endParaRPr lang="en-US" sz="2800" b="1" dirty="0" smtClean="0">
              <a:solidFill>
                <a:schemeClr val="accent3"/>
              </a:solidFill>
              <a:latin typeface="Arial Rounded MT Bold" pitchFamily="34" charset="0"/>
            </a:endParaRPr>
          </a:p>
          <a:p>
            <a:pPr marL="514350" indent="-514350">
              <a:buNone/>
            </a:pPr>
            <a:endParaRPr lang="en-US" sz="2800" b="1" dirty="0" smtClean="0">
              <a:solidFill>
                <a:schemeClr val="accent3"/>
              </a:solidFill>
              <a:latin typeface="Arial Rounded MT Bold" pitchFamily="34" charset="0"/>
            </a:endParaRPr>
          </a:p>
        </p:txBody>
      </p:sp>
      <p:pic>
        <p:nvPicPr>
          <p:cNvPr id="12" name="Picture 6" descr="Al-AnonLogo.jpg"/>
          <p:cNvPicPr>
            <a:picLocks noChangeAspect="1"/>
          </p:cNvPicPr>
          <p:nvPr/>
        </p:nvPicPr>
        <p:blipFill>
          <a:blip r:embed="rId3" cstate="print">
            <a:duotone>
              <a:prstClr val="black"/>
              <a:schemeClr val="accent1">
                <a:tint val="45000"/>
                <a:satMod val="400000"/>
              </a:schemeClr>
            </a:duotone>
          </a:blip>
          <a:srcRect/>
          <a:stretch>
            <a:fillRect/>
          </a:stretch>
        </p:blipFill>
        <p:spPr bwMode="auto">
          <a:xfrm>
            <a:off x="8229600" y="6172200"/>
            <a:ext cx="609600" cy="457200"/>
          </a:xfrm>
          <a:prstGeom prst="rect">
            <a:avLst/>
          </a:prstGeom>
          <a:noFill/>
          <a:ln w="9525">
            <a:noFill/>
            <a:miter lim="800000"/>
            <a:headEnd/>
            <a:tailEnd/>
          </a:ln>
        </p:spPr>
      </p:pic>
      <p:pic>
        <p:nvPicPr>
          <p:cNvPr id="8" name="Picture 7" descr="Complication.JPG"/>
          <p:cNvPicPr>
            <a:picLocks noChangeAspect="1"/>
          </p:cNvPicPr>
          <p:nvPr/>
        </p:nvPicPr>
        <p:blipFill>
          <a:blip r:embed="rId4" cstate="print"/>
          <a:stretch>
            <a:fillRect/>
          </a:stretch>
        </p:blipFill>
        <p:spPr>
          <a:xfrm>
            <a:off x="359818" y="1524000"/>
            <a:ext cx="5126581" cy="3583744"/>
          </a:xfrm>
          <a:prstGeom prst="rect">
            <a:avLst/>
          </a:prstGeom>
          <a:ln w="19050">
            <a:solidFill>
              <a:schemeClr val="accent1"/>
            </a:solidFill>
          </a:ln>
          <a:effectLst>
            <a:outerShdw blurRad="292100" dist="139700" dir="2700000" algn="tl" rotWithShape="0">
              <a:srgbClr val="333333">
                <a:alpha val="65000"/>
              </a:srgbClr>
            </a:outerShdw>
          </a:effectLst>
        </p:spPr>
      </p:pic>
      <p:sp>
        <p:nvSpPr>
          <p:cNvPr id="9" name="&quot;No&quot; Symbol 8"/>
          <p:cNvSpPr/>
          <p:nvPr/>
        </p:nvSpPr>
        <p:spPr>
          <a:xfrm flipH="1">
            <a:off x="762000" y="1219200"/>
            <a:ext cx="4267200" cy="4114800"/>
          </a:xfrm>
          <a:prstGeom prst="noSmoking">
            <a:avLst>
              <a:gd name="adj" fmla="val 11648"/>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ln w="18000">
                <a:solidFill>
                  <a:schemeClr val="accent2">
                    <a:satMod val="140000"/>
                  </a:schemeClr>
                </a:solidFill>
                <a:prstDash val="solid"/>
                <a:miter lim="800000"/>
              </a:ln>
              <a:noFill/>
              <a:effectLst>
                <a:outerShdw blurRad="50800" dist="38100" dir="2700000" algn="tl" rotWithShape="0">
                  <a:prstClr val="black">
                    <a:alpha val="40000"/>
                  </a:prstClr>
                </a:outerShdw>
              </a:effectLst>
              <a:latin typeface="GillSans ExtraBold" pitchFamily="34" charset="0"/>
            </a:endParaRPr>
          </a:p>
        </p:txBody>
      </p:sp>
      <p:sp>
        <p:nvSpPr>
          <p:cNvPr id="7" name="Content Placeholder 6"/>
          <p:cNvSpPr>
            <a:spLocks noGrp="1"/>
          </p:cNvSpPr>
          <p:nvPr>
            <p:ph sz="quarter" idx="2"/>
          </p:nvPr>
        </p:nvSpPr>
        <p:spPr>
          <a:xfrm>
            <a:off x="5638800" y="914400"/>
            <a:ext cx="4648200" cy="4343400"/>
          </a:xfrm>
        </p:spPr>
        <p:txBody>
          <a:bodyPr>
            <a:noAutofit/>
          </a:bodyPr>
          <a:lstStyle/>
          <a:p>
            <a:pPr marL="228600">
              <a:buNone/>
            </a:pPr>
            <a:endParaRPr lang="en-US" sz="2800" b="1" dirty="0" smtClean="0">
              <a:solidFill>
                <a:schemeClr val="accent5"/>
              </a:solidFill>
              <a:latin typeface="Arial" pitchFamily="34" charset="0"/>
              <a:cs typeface="Arial" pitchFamily="34" charset="0"/>
            </a:endParaRPr>
          </a:p>
          <a:p>
            <a:pPr marL="228600" lvl="1" indent="-274320">
              <a:buClr>
                <a:schemeClr val="accent5"/>
              </a:buClr>
            </a:pPr>
            <a:r>
              <a:rPr lang="en-US" b="1" dirty="0" smtClean="0">
                <a:solidFill>
                  <a:schemeClr val="tx2"/>
                </a:solidFill>
                <a:latin typeface="Arial" pitchFamily="34" charset="0"/>
                <a:cs typeface="Arial" pitchFamily="34" charset="0"/>
              </a:rPr>
              <a:t>Al-Anon’s purpose</a:t>
            </a:r>
          </a:p>
          <a:p>
            <a:pPr marL="228600" lvl="1" indent="-274320">
              <a:buClr>
                <a:schemeClr val="accent5"/>
              </a:buClr>
            </a:pPr>
            <a:r>
              <a:rPr lang="en-US" b="1" dirty="0" smtClean="0">
                <a:solidFill>
                  <a:schemeClr val="tx2"/>
                </a:solidFill>
                <a:latin typeface="Arial" pitchFamily="34" charset="0"/>
                <a:cs typeface="Arial" pitchFamily="34" charset="0"/>
              </a:rPr>
              <a:t>Who can attend </a:t>
            </a:r>
          </a:p>
          <a:p>
            <a:pPr marL="228600" lvl="1" indent="-274320">
              <a:buNone/>
            </a:pPr>
            <a:r>
              <a:rPr lang="en-US" b="1" dirty="0" smtClean="0">
                <a:solidFill>
                  <a:schemeClr val="tx2"/>
                </a:solidFill>
                <a:latin typeface="Arial" pitchFamily="34" charset="0"/>
                <a:cs typeface="Arial" pitchFamily="34" charset="0"/>
              </a:rPr>
              <a:t>	 Al-Anon</a:t>
            </a:r>
          </a:p>
          <a:p>
            <a:pPr marL="228600" lvl="1" indent="-274320">
              <a:buClr>
                <a:schemeClr val="accent5"/>
              </a:buClr>
            </a:pPr>
            <a:r>
              <a:rPr lang="en-US" b="1" dirty="0" smtClean="0">
                <a:solidFill>
                  <a:schemeClr val="tx2"/>
                </a:solidFill>
                <a:latin typeface="Arial" pitchFamily="34" charset="0"/>
                <a:cs typeface="Arial" pitchFamily="34" charset="0"/>
              </a:rPr>
              <a:t>Types of meetings</a:t>
            </a:r>
          </a:p>
          <a:p>
            <a:pPr marL="228600" lvl="1" indent="-274320">
              <a:buClr>
                <a:schemeClr val="accent5"/>
              </a:buClr>
            </a:pPr>
            <a:r>
              <a:rPr lang="en-US" b="1" dirty="0" smtClean="0">
                <a:solidFill>
                  <a:schemeClr val="tx2"/>
                </a:solidFill>
                <a:latin typeface="Arial" pitchFamily="34" charset="0"/>
                <a:cs typeface="Arial" pitchFamily="34" charset="0"/>
              </a:rPr>
              <a:t>Our meeting format</a:t>
            </a:r>
          </a:p>
          <a:p>
            <a:pPr marL="228600" lvl="1" indent="-274320">
              <a:buClr>
                <a:schemeClr val="accent5"/>
              </a:buClr>
            </a:pPr>
            <a:r>
              <a:rPr lang="en-US" b="1" dirty="0" smtClean="0">
                <a:solidFill>
                  <a:schemeClr val="tx2"/>
                </a:solidFill>
                <a:latin typeface="Arial" pitchFamily="34" charset="0"/>
                <a:cs typeface="Arial" pitchFamily="34" charset="0"/>
              </a:rPr>
              <a:t>Anonymity and</a:t>
            </a:r>
          </a:p>
          <a:p>
            <a:pPr marL="228600" lvl="1" indent="-274320">
              <a:buNone/>
            </a:pPr>
            <a:r>
              <a:rPr lang="en-US" b="1" dirty="0" smtClean="0">
                <a:solidFill>
                  <a:schemeClr val="tx2"/>
                </a:solidFill>
                <a:latin typeface="Arial" pitchFamily="34" charset="0"/>
                <a:cs typeface="Arial" pitchFamily="34" charset="0"/>
              </a:rPr>
              <a:t>	 confidentiality</a:t>
            </a:r>
          </a:p>
          <a:p>
            <a:pPr marL="228600" lvl="1" indent="-274320">
              <a:buClr>
                <a:schemeClr val="accent5"/>
              </a:buClr>
            </a:pPr>
            <a:r>
              <a:rPr lang="en-US" b="1" dirty="0" smtClean="0">
                <a:solidFill>
                  <a:schemeClr val="tx2"/>
                </a:solidFill>
                <a:latin typeface="Arial" pitchFamily="34" charset="0"/>
                <a:cs typeface="Arial" pitchFamily="34" charset="0"/>
              </a:rPr>
              <a:t>How to obtain local</a:t>
            </a:r>
          </a:p>
          <a:p>
            <a:pPr marL="228600" lvl="1" indent="-274320">
              <a:buNone/>
            </a:pPr>
            <a:r>
              <a:rPr lang="en-US" b="1" dirty="0" smtClean="0">
                <a:solidFill>
                  <a:schemeClr val="tx2"/>
                </a:solidFill>
                <a:latin typeface="Arial" pitchFamily="34" charset="0"/>
                <a:cs typeface="Arial" pitchFamily="34" charset="0"/>
              </a:rPr>
              <a:t>	 information</a:t>
            </a:r>
          </a:p>
        </p:txBody>
      </p:sp>
      <p:sp>
        <p:nvSpPr>
          <p:cNvPr id="11" name="TextBox 10"/>
          <p:cNvSpPr txBox="1"/>
          <p:nvPr/>
        </p:nvSpPr>
        <p:spPr>
          <a:xfrm>
            <a:off x="304800" y="2057400"/>
            <a:ext cx="5181600" cy="1938992"/>
          </a:xfrm>
          <a:prstGeom prst="rect">
            <a:avLst/>
          </a:prstGeom>
          <a:noFill/>
          <a:ln>
            <a:noFill/>
          </a:ln>
        </p:spPr>
        <p:txBody>
          <a:bodyPr wrap="square" rtlCol="0">
            <a:spAutoFit/>
          </a:bodyPr>
          <a:lstStyle/>
          <a:p>
            <a:pPr algn="ctr"/>
            <a:r>
              <a:rPr lang="en-US" sz="4000" b="1" dirty="0" smtClean="0">
                <a:ln w="38100">
                  <a:solidFill>
                    <a:schemeClr val="accent1">
                      <a:lumMod val="60000"/>
                      <a:lumOff val="40000"/>
                    </a:schemeClr>
                  </a:solidFill>
                </a:ln>
                <a:solidFill>
                  <a:schemeClr val="tx2"/>
                </a:solidFill>
                <a:latin typeface="Antique Olive Compact" pitchFamily="34" charset="0"/>
              </a:rPr>
              <a:t>NO </a:t>
            </a:r>
          </a:p>
          <a:p>
            <a:pPr algn="ctr"/>
            <a:r>
              <a:rPr lang="en-US" sz="4000" b="1" dirty="0" smtClean="0">
                <a:ln w="38100">
                  <a:solidFill>
                    <a:schemeClr val="accent1">
                      <a:lumMod val="60000"/>
                      <a:lumOff val="40000"/>
                    </a:schemeClr>
                  </a:solidFill>
                </a:ln>
                <a:solidFill>
                  <a:schemeClr val="tx2"/>
                </a:solidFill>
                <a:latin typeface="Antique Olive Compact" pitchFamily="34" charset="0"/>
              </a:rPr>
              <a:t>COMPLICATIONS </a:t>
            </a:r>
          </a:p>
          <a:p>
            <a:pPr algn="ctr"/>
            <a:r>
              <a:rPr lang="en-US" sz="4000" b="1" dirty="0" smtClean="0">
                <a:ln w="38100">
                  <a:solidFill>
                    <a:schemeClr val="accent1">
                      <a:lumMod val="60000"/>
                      <a:lumOff val="40000"/>
                    </a:schemeClr>
                  </a:solidFill>
                </a:ln>
                <a:solidFill>
                  <a:schemeClr val="tx2"/>
                </a:solidFill>
                <a:latin typeface="Antique Olive Compact" pitchFamily="34" charset="0"/>
              </a:rPr>
              <a:t>ALLOWED!</a:t>
            </a:r>
            <a:endParaRPr lang="en-US" sz="4000" b="1" dirty="0">
              <a:ln w="38100">
                <a:solidFill>
                  <a:schemeClr val="accent1">
                    <a:lumMod val="60000"/>
                    <a:lumOff val="40000"/>
                  </a:schemeClr>
                </a:solidFill>
              </a:ln>
              <a:solidFill>
                <a:schemeClr val="tx2"/>
              </a:solidFill>
              <a:latin typeface="Antique Olive Compact" pitchFamily="34" charset="0"/>
            </a:endParaRPr>
          </a:p>
        </p:txBody>
      </p:sp>
      <p:sp>
        <p:nvSpPr>
          <p:cNvPr id="13" name="Rectangle 12"/>
          <p:cNvSpPr/>
          <p:nvPr/>
        </p:nvSpPr>
        <p:spPr>
          <a:xfrm rot="10800000" flipV="1">
            <a:off x="762000" y="6324600"/>
            <a:ext cx="6096000" cy="307777"/>
          </a:xfrm>
          <a:prstGeom prst="rect">
            <a:avLst/>
          </a:prstGeom>
        </p:spPr>
        <p:txBody>
          <a:bodyPr wrap="square">
            <a:spAutoFit/>
          </a:bodyPr>
          <a:lstStyle/>
          <a:p>
            <a:r>
              <a:rPr lang="en-US" sz="1400" b="1" dirty="0" smtClean="0">
                <a:solidFill>
                  <a:schemeClr val="tx2"/>
                </a:solidFill>
                <a:latin typeface="Arial Rounded MT Bold" pitchFamily="34" charset="0"/>
              </a:rPr>
              <a:t>Al-Anon Family Group Headquarters, Inc.</a:t>
            </a:r>
            <a:endParaRPr lang="en-US" sz="1400" dirty="0">
              <a:solidFill>
                <a:schemeClr val="tx2"/>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0"/>
            <a:ext cx="9144000" cy="990600"/>
          </a:xfrm>
        </p:spPr>
        <p:txBody>
          <a:bodyPr>
            <a:noAutofit/>
          </a:bodyPr>
          <a:lstStyle/>
          <a:p>
            <a:pPr algn="ctr"/>
            <a:r>
              <a:rPr lang="en-US" b="1" dirty="0" smtClean="0">
                <a:solidFill>
                  <a:schemeClr val="accent1"/>
                </a:solidFill>
                <a:latin typeface="Arial Black" pitchFamily="34" charset="0"/>
              </a:rPr>
              <a:t/>
            </a:r>
            <a:br>
              <a:rPr lang="en-US" b="1" dirty="0" smtClean="0">
                <a:solidFill>
                  <a:schemeClr val="accent1"/>
                </a:solidFill>
                <a:latin typeface="Arial Black" pitchFamily="34" charset="0"/>
              </a:rPr>
            </a:br>
            <a:r>
              <a:rPr lang="en-US" b="1" dirty="0" smtClean="0">
                <a:solidFill>
                  <a:schemeClr val="accent1"/>
                </a:solidFill>
                <a:latin typeface="Arial Black" pitchFamily="34" charset="0"/>
              </a:rPr>
              <a:t>Al-Anon outreach literature</a:t>
            </a:r>
            <a:endParaRPr lang="en-US" dirty="0">
              <a:solidFill>
                <a:schemeClr val="accent1"/>
              </a:solidFill>
              <a:latin typeface="Arial Black"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9</a:t>
            </a:fld>
            <a:endParaRPr kumimoji="0" lang="en-US" dirty="0"/>
          </a:p>
        </p:txBody>
      </p:sp>
      <p:sp>
        <p:nvSpPr>
          <p:cNvPr id="14" name="Text Placeholder 13"/>
          <p:cNvSpPr>
            <a:spLocks noGrp="1"/>
          </p:cNvSpPr>
          <p:nvPr>
            <p:ph sz="quarter" idx="1"/>
          </p:nvPr>
        </p:nvSpPr>
        <p:spPr>
          <a:xfrm>
            <a:off x="914400" y="2209800"/>
            <a:ext cx="3749040" cy="3810000"/>
          </a:xfrm>
        </p:spPr>
        <p:txBody>
          <a:bodyPr>
            <a:normAutofit/>
          </a:bodyPr>
          <a:lstStyle/>
          <a:p>
            <a:pPr>
              <a:buNone/>
            </a:pPr>
            <a:endParaRPr lang="en-US" sz="2400" dirty="0" smtClean="0">
              <a:latin typeface="Arial Rounded MT Bold" pitchFamily="34" charset="0"/>
            </a:endParaRPr>
          </a:p>
          <a:p>
            <a:pPr>
              <a:buBlip>
                <a:blip r:embed="rId3"/>
              </a:buBlip>
            </a:pPr>
            <a:endParaRPr lang="en-US" sz="2400" dirty="0" smtClean="0">
              <a:latin typeface="Arial Rounded MT Bold" pitchFamily="34" charset="0"/>
            </a:endParaRPr>
          </a:p>
          <a:p>
            <a:pPr>
              <a:buBlip>
                <a:blip r:embed="rId3"/>
              </a:buBlip>
            </a:pPr>
            <a:endParaRPr lang="en-US" sz="2400" dirty="0" smtClean="0">
              <a:latin typeface="Arial Rounded MT Bold" pitchFamily="34" charset="0"/>
            </a:endParaRPr>
          </a:p>
          <a:p>
            <a:pPr>
              <a:buNone/>
            </a:pPr>
            <a:endParaRPr lang="en-US" sz="2400" dirty="0" smtClean="0">
              <a:solidFill>
                <a:schemeClr val="tx1"/>
              </a:solidFill>
              <a:latin typeface="Arial Rounded MT Bold" pitchFamily="34" charset="0"/>
            </a:endParaRPr>
          </a:p>
        </p:txBody>
      </p:sp>
      <p:sp>
        <p:nvSpPr>
          <p:cNvPr id="9" name="Content Placeholder 8"/>
          <p:cNvSpPr>
            <a:spLocks noGrp="1"/>
          </p:cNvSpPr>
          <p:nvPr>
            <p:ph sz="quarter" idx="2"/>
          </p:nvPr>
        </p:nvSpPr>
        <p:spPr>
          <a:xfrm>
            <a:off x="4267200" y="1371600"/>
            <a:ext cx="4800600" cy="4419600"/>
          </a:xfrm>
        </p:spPr>
        <p:txBody>
          <a:bodyPr>
            <a:normAutofit/>
          </a:bodyPr>
          <a:lstStyle/>
          <a:p>
            <a:pPr>
              <a:buNone/>
            </a:pPr>
            <a:endParaRPr lang="en-US" dirty="0" smtClean="0"/>
          </a:p>
          <a:p>
            <a:pPr lvl="1">
              <a:lnSpc>
                <a:spcPct val="110000"/>
              </a:lnSpc>
              <a:buClr>
                <a:schemeClr val="accent5"/>
              </a:buClr>
            </a:pPr>
            <a:r>
              <a:rPr lang="en-US" sz="2800" b="1" i="1" dirty="0" smtClean="0">
                <a:solidFill>
                  <a:schemeClr val="tx2"/>
                </a:solidFill>
                <a:latin typeface="Arial Rounded MT Bold" pitchFamily="34" charset="0"/>
                <a:cs typeface="Arial" pitchFamily="34" charset="0"/>
              </a:rPr>
              <a:t>Al-Anon Faces Alcoholism </a:t>
            </a:r>
            <a:r>
              <a:rPr lang="en-US" sz="2800" b="1" dirty="0" smtClean="0">
                <a:solidFill>
                  <a:schemeClr val="tx2"/>
                </a:solidFill>
                <a:latin typeface="Arial Rounded MT Bold" pitchFamily="34" charset="0"/>
                <a:cs typeface="Arial" pitchFamily="34" charset="0"/>
              </a:rPr>
              <a:t>magazine is strongly recommended</a:t>
            </a:r>
          </a:p>
          <a:p>
            <a:pPr lvl="1">
              <a:lnSpc>
                <a:spcPct val="110000"/>
              </a:lnSpc>
              <a:buClr>
                <a:schemeClr val="accent5"/>
              </a:buClr>
            </a:pPr>
            <a:r>
              <a:rPr lang="en-US" sz="2800" b="1" dirty="0" smtClean="0">
                <a:solidFill>
                  <a:schemeClr val="tx2"/>
                </a:solidFill>
                <a:latin typeface="Arial Rounded MT Bold" pitchFamily="34" charset="0"/>
                <a:cs typeface="Arial" pitchFamily="34" charset="0"/>
              </a:rPr>
              <a:t>Local meeting schedules</a:t>
            </a:r>
          </a:p>
          <a:p>
            <a:pPr lvl="1">
              <a:lnSpc>
                <a:spcPct val="110000"/>
              </a:lnSpc>
              <a:buClr>
                <a:schemeClr val="accent5"/>
              </a:buClr>
            </a:pPr>
            <a:r>
              <a:rPr lang="en-US" sz="2800" b="1" dirty="0" smtClean="0">
                <a:solidFill>
                  <a:schemeClr val="tx2"/>
                </a:solidFill>
                <a:latin typeface="Arial Rounded MT Bold" pitchFamily="34" charset="0"/>
                <a:cs typeface="Arial" pitchFamily="34" charset="0"/>
              </a:rPr>
              <a:t>Let staff assess the suitability of the items</a:t>
            </a:r>
          </a:p>
          <a:p>
            <a:pPr>
              <a:buNone/>
            </a:pPr>
            <a:endParaRPr lang="en-US" sz="2800" dirty="0" smtClean="0">
              <a:latin typeface="Arial" pitchFamily="34" charset="0"/>
              <a:cs typeface="Arial" pitchFamily="34" charset="0"/>
            </a:endParaRPr>
          </a:p>
        </p:txBody>
      </p:sp>
      <p:pic>
        <p:nvPicPr>
          <p:cNvPr id="10" name="Picture 6" descr="Al-AnonLogo.jpg"/>
          <p:cNvPicPr>
            <a:picLocks noChangeAspect="1"/>
          </p:cNvPicPr>
          <p:nvPr/>
        </p:nvPicPr>
        <p:blipFill>
          <a:blip r:embed="rId4" cstate="print">
            <a:duotone>
              <a:prstClr val="black"/>
              <a:schemeClr val="accent1">
                <a:tint val="45000"/>
                <a:satMod val="400000"/>
              </a:schemeClr>
            </a:duotone>
          </a:blip>
          <a:srcRect/>
          <a:stretch>
            <a:fillRect/>
          </a:stretch>
        </p:blipFill>
        <p:spPr bwMode="auto">
          <a:xfrm>
            <a:off x="8229600" y="6172200"/>
            <a:ext cx="609600" cy="457200"/>
          </a:xfrm>
          <a:prstGeom prst="rect">
            <a:avLst/>
          </a:prstGeom>
          <a:noFill/>
          <a:ln w="9525">
            <a:noFill/>
            <a:miter lim="800000"/>
            <a:headEnd/>
            <a:tailEnd/>
          </a:ln>
        </p:spPr>
      </p:pic>
      <p:sp>
        <p:nvSpPr>
          <p:cNvPr id="11" name="Rectangle 10"/>
          <p:cNvSpPr/>
          <p:nvPr/>
        </p:nvSpPr>
        <p:spPr>
          <a:xfrm rot="10800000" flipV="1">
            <a:off x="762000" y="6324600"/>
            <a:ext cx="6096000" cy="307777"/>
          </a:xfrm>
          <a:prstGeom prst="rect">
            <a:avLst/>
          </a:prstGeom>
        </p:spPr>
        <p:txBody>
          <a:bodyPr wrap="square">
            <a:spAutoFit/>
          </a:bodyPr>
          <a:lstStyle/>
          <a:p>
            <a:r>
              <a:rPr lang="en-US" sz="1400" b="1" dirty="0" smtClean="0">
                <a:solidFill>
                  <a:schemeClr val="tx2"/>
                </a:solidFill>
                <a:latin typeface="Arial Rounded MT Bold" pitchFamily="34" charset="0"/>
              </a:rPr>
              <a:t>Al-Anon Family Group Headquarters, Inc.</a:t>
            </a:r>
            <a:endParaRPr lang="en-US" sz="1400" dirty="0">
              <a:solidFill>
                <a:schemeClr val="tx2"/>
              </a:solidFill>
            </a:endParaRPr>
          </a:p>
        </p:txBody>
      </p:sp>
      <p:pic>
        <p:nvPicPr>
          <p:cNvPr id="1026" name="Picture 2" descr="C:\Users\beth\Pictures\Treatment Center graphics\AfterTreatment_P-81ENG.jpg"/>
          <p:cNvPicPr>
            <a:picLocks noChangeAspect="1" noChangeArrowheads="1"/>
          </p:cNvPicPr>
          <p:nvPr/>
        </p:nvPicPr>
        <p:blipFill>
          <a:blip r:embed="rId5" cstate="print"/>
          <a:srcRect/>
          <a:stretch>
            <a:fillRect/>
          </a:stretch>
        </p:blipFill>
        <p:spPr bwMode="auto">
          <a:xfrm rot="20829173">
            <a:off x="751545" y="1111371"/>
            <a:ext cx="2516119" cy="5029200"/>
          </a:xfrm>
          <a:prstGeom prst="rect">
            <a:avLst/>
          </a:prstGeom>
          <a:ln w="19050">
            <a:solidFill>
              <a:schemeClr val="accent1"/>
            </a:solidFill>
          </a:ln>
          <a:effectLst>
            <a:outerShdw blurRad="292100" dist="139700" dir="2700000" algn="tl" rotWithShape="0">
              <a:srgbClr val="333333">
                <a:alpha val="65000"/>
              </a:srgbClr>
            </a:outerShdw>
          </a:effectLst>
        </p:spPr>
      </p:pic>
      <p:pic>
        <p:nvPicPr>
          <p:cNvPr id="15" name="Picture 14" descr="afa2014.jpg"/>
          <p:cNvPicPr>
            <a:picLocks noChangeAspect="1"/>
          </p:cNvPicPr>
          <p:nvPr/>
        </p:nvPicPr>
        <p:blipFill>
          <a:blip r:embed="rId6" cstate="print"/>
          <a:stretch>
            <a:fillRect/>
          </a:stretch>
        </p:blipFill>
        <p:spPr>
          <a:xfrm rot="567935">
            <a:off x="2251488" y="2133689"/>
            <a:ext cx="2212848" cy="3345932"/>
          </a:xfrm>
          <a:prstGeom prst="rect">
            <a:avLst/>
          </a:prstGeom>
          <a:ln w="19050">
            <a:solidFill>
              <a:schemeClr val="accent1"/>
            </a:solid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6182</TotalTime>
  <Words>2351</Words>
  <Application>Microsoft Office PowerPoint</Application>
  <PresentationFormat>On-screen Show (4:3)</PresentationFormat>
  <Paragraphs>297</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Equity</vt:lpstr>
      <vt:lpstr>Al-Anon Outreach to Treatment Facilities Building relationships between  professionals and family members  </vt:lpstr>
      <vt:lpstr>Module Three</vt:lpstr>
      <vt:lpstr>Stage three, Implementation</vt:lpstr>
      <vt:lpstr>Making contact </vt:lpstr>
      <vt:lpstr>Arrive and depart on time</vt:lpstr>
      <vt:lpstr> Let staff share about the facility’s activities and goals</vt:lpstr>
      <vt:lpstr>Offer a basic explanation  about Al-Anon</vt:lpstr>
      <vt:lpstr>“Keep It Simple”</vt:lpstr>
      <vt:lpstr> Al-Anon outreach literature</vt:lpstr>
      <vt:lpstr>Provide local Al-Anon  contact information </vt:lpstr>
      <vt:lpstr>Maintaining a relationship  with staff  </vt:lpstr>
      <vt:lpstr>touch</vt:lpstr>
      <vt:lpstr>A schedule for our activities  is essential</vt:lpstr>
      <vt:lpstr>Adjust promptly to  changes at the facility</vt:lpstr>
      <vt:lpstr>Transitioning family members from the facility to Al-Anon  </vt:lpstr>
      <vt:lpstr> Remember how you felt  at your first meeting?</vt:lpstr>
      <vt:lpstr>A “meeting before the meeting”</vt:lpstr>
      <vt:lpstr>Find the balance between  “swarming around” and “giving space”  to the newcomer</vt:lpstr>
      <vt:lpstr>Service projects   are a commitment</vt:lpstr>
      <vt:lpstr>Congratulations! Now it is time for Module Four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Mona Dougherty</dc:creator>
  <cp:lastModifiedBy>Claire Ricewasser</cp:lastModifiedBy>
  <cp:revision>524</cp:revision>
  <dcterms:created xsi:type="dcterms:W3CDTF">2012-01-20T17:51:14Z</dcterms:created>
  <dcterms:modified xsi:type="dcterms:W3CDTF">2014-04-09T21:38:39Z</dcterms:modified>
</cp:coreProperties>
</file>