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7" r:id="rId2"/>
    <p:sldId id="303" r:id="rId3"/>
    <p:sldId id="294" r:id="rId4"/>
    <p:sldId id="286" r:id="rId5"/>
    <p:sldId id="291" r:id="rId6"/>
    <p:sldId id="301" r:id="rId7"/>
    <p:sldId id="313" r:id="rId8"/>
    <p:sldId id="310" r:id="rId9"/>
    <p:sldId id="311" r:id="rId10"/>
    <p:sldId id="312" r:id="rId11"/>
    <p:sldId id="315" r:id="rId12"/>
    <p:sldId id="31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8" autoAdjust="0"/>
    <p:restoredTop sz="61916" autoAdjust="0"/>
  </p:normalViewPr>
  <p:slideViewPr>
    <p:cSldViewPr>
      <p:cViewPr varScale="1">
        <p:scale>
          <a:sx n="52" d="100"/>
          <a:sy n="52" d="100"/>
        </p:scale>
        <p:origin x="-180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78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B155B26-0938-4C8D-9750-6BC41A433AE8}" type="datetimeFigureOut">
              <a:rPr lang="en-US" smtClean="0"/>
              <a:pPr/>
              <a:t>4/9/2014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870256A-12DC-42A2-A908-E467354004EE}" type="slidenum">
              <a:rPr lang="en-US" smtClean="0"/>
              <a:pPr/>
              <a:t>‹#›</a:t>
            </a:fld>
            <a:endParaRPr lang="en-US" dirty="0"/>
          </a:p>
        </p:txBody>
      </p:sp>
    </p:spTree>
    <p:extLst>
      <p:ext uri="{BB962C8B-B14F-4D97-AF65-F5344CB8AC3E}">
        <p14:creationId xmlns:p14="http://schemas.microsoft.com/office/powerpoint/2010/main" val="15435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BFFFF75-F512-42B2-9E87-19880C16DF5E}" type="datetimeFigureOut">
              <a:rPr lang="en-US" smtClean="0"/>
              <a:pPr/>
              <a:t>4/9/2014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316011-B8E2-481C-89FA-4F5DFA0F9565}" type="slidenum">
              <a:rPr lang="en-US" smtClean="0"/>
              <a:pPr/>
              <a:t>‹#›</a:t>
            </a:fld>
            <a:endParaRPr lang="en-US" dirty="0"/>
          </a:p>
        </p:txBody>
      </p:sp>
    </p:spTree>
    <p:extLst>
      <p:ext uri="{BB962C8B-B14F-4D97-AF65-F5344CB8AC3E}">
        <p14:creationId xmlns:p14="http://schemas.microsoft.com/office/powerpoint/2010/main" val="331153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latin typeface="Arial" pitchFamily="34" charset="0"/>
                <a:cs typeface="Arial" pitchFamily="34" charset="0"/>
              </a:rPr>
              <a:t>Note to Presenter: Read title/topic to audience.</a:t>
            </a:r>
          </a:p>
          <a:p>
            <a:endParaRPr lang="en-US" dirty="0" smtClean="0">
              <a:latin typeface="Arial" pitchFamily="34" charset="0"/>
              <a:cs typeface="Arial" pitchFamily="34" charset="0"/>
            </a:endParaRPr>
          </a:p>
          <a:p>
            <a:r>
              <a:rPr lang="en-US" b="1" i="1" dirty="0" smtClean="0">
                <a:latin typeface="Arial" pitchFamily="34" charset="0"/>
                <a:cs typeface="Arial" pitchFamily="34" charset="0"/>
              </a:rPr>
              <a:t>(Click)</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5E9884D-3523-4BE8-8F17-8CE1F6FA0FB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baseline="0" dirty="0" smtClean="0"/>
          </a:p>
          <a:p>
            <a:r>
              <a:rPr lang="en-US" dirty="0" smtClean="0">
                <a:latin typeface="Arial" pitchFamily="34" charset="0"/>
                <a:cs typeface="Arial" pitchFamily="34" charset="0"/>
              </a:rPr>
              <a:t>Our cooperation with professionals</a:t>
            </a:r>
            <a:r>
              <a:rPr lang="en-US" baseline="0" dirty="0" smtClean="0">
                <a:latin typeface="Arial" pitchFamily="34" charset="0"/>
                <a:cs typeface="Arial" pitchFamily="34" charset="0"/>
              </a:rPr>
              <a:t> results in a better understanding of our program and utilization of Al-Anon as a resource for the family members </a:t>
            </a:r>
            <a:r>
              <a:rPr lang="en-US" dirty="0" smtClean="0">
                <a:latin typeface="Arial" pitchFamily="34" charset="0"/>
                <a:cs typeface="Arial" pitchFamily="34" charset="0"/>
              </a:rPr>
              <a:t>receiving</a:t>
            </a:r>
            <a:r>
              <a:rPr lang="en-US" baseline="0" dirty="0" smtClean="0">
                <a:latin typeface="Arial" pitchFamily="34" charset="0"/>
                <a:cs typeface="Arial" pitchFamily="34" charset="0"/>
              </a:rPr>
              <a:t> the services offered by the facility. Even when a </a:t>
            </a:r>
            <a:r>
              <a:rPr lang="en-US" baseline="0" dirty="0" smtClean="0">
                <a:latin typeface="Arial" pitchFamily="34" charset="0"/>
                <a:cs typeface="Arial" pitchFamily="34" charset="0"/>
              </a:rPr>
              <a:t>treatment center </a:t>
            </a:r>
            <a:r>
              <a:rPr lang="en-US" baseline="0" dirty="0" smtClean="0">
                <a:latin typeface="Arial" pitchFamily="34" charset="0"/>
                <a:cs typeface="Arial" pitchFamily="34" charset="0"/>
              </a:rPr>
              <a:t>does not have a program, counseling, or therapy for family members, in-take or primary care staff can make information about Al-Anon available to the relatives and friends of clients. </a:t>
            </a:r>
          </a:p>
          <a:p>
            <a:endParaRPr lang="en-US" baseline="0" dirty="0" smtClean="0">
              <a:latin typeface="Arial" pitchFamily="34" charset="0"/>
              <a:cs typeface="Arial" pitchFamily="34" charset="0"/>
            </a:endParaRPr>
          </a:p>
          <a:p>
            <a:r>
              <a:rPr lang="en-US" dirty="0" smtClean="0">
                <a:latin typeface="Arial" pitchFamily="34" charset="0"/>
                <a:cs typeface="Arial" pitchFamily="34" charset="0"/>
              </a:rPr>
              <a:t>A simple message of thanks to the facility, Family Program Coordinator, </a:t>
            </a:r>
            <a:r>
              <a:rPr lang="en-US" dirty="0" smtClean="0">
                <a:latin typeface="Arial" pitchFamily="34" charset="0"/>
                <a:cs typeface="Arial" pitchFamily="34" charset="0"/>
              </a:rPr>
              <a:t>Family Services </a:t>
            </a:r>
            <a:r>
              <a:rPr lang="en-US" dirty="0" smtClean="0">
                <a:latin typeface="Arial" pitchFamily="34" charset="0"/>
                <a:cs typeface="Arial" pitchFamily="34" charset="0"/>
              </a:rPr>
              <a:t>counselors, and therapists, in a note, phone</a:t>
            </a:r>
            <a:r>
              <a:rPr lang="en-US" baseline="0" dirty="0" smtClean="0">
                <a:latin typeface="Arial" pitchFamily="34" charset="0"/>
                <a:cs typeface="Arial" pitchFamily="34" charset="0"/>
              </a:rPr>
              <a:t> call, </a:t>
            </a:r>
            <a:r>
              <a:rPr lang="en-US" dirty="0" smtClean="0">
                <a:latin typeface="Arial" pitchFamily="34" charset="0"/>
                <a:cs typeface="Arial" pitchFamily="34" charset="0"/>
              </a:rPr>
              <a:t>or e-mail message may be all that is necessary.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i="1" dirty="0" smtClean="0">
                <a:latin typeface="Arial" pitchFamily="34" charset="0"/>
                <a:cs typeface="Arial" pitchFamily="34" charset="0"/>
              </a:rPr>
              <a:t>(Click)</a:t>
            </a:r>
            <a:endParaRPr lang="en-US" b="1" i="1"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defTabSz="931774">
              <a:defRPr/>
            </a:pPr>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4A99D55-F051-46BF-85CB-487FC9C5E0C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Once the Public</a:t>
            </a:r>
            <a:r>
              <a:rPr lang="en-US" baseline="0" dirty="0" smtClean="0">
                <a:latin typeface="Arial" pitchFamily="34" charset="0"/>
                <a:cs typeface="Arial" pitchFamily="34" charset="0"/>
              </a:rPr>
              <a:t> Outreach Committee and members providing the existing services to the facility feel the activity is functioning smoothly, they can consider offering other types of outreach activities. </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For example, a treatment </a:t>
            </a:r>
            <a:r>
              <a:rPr lang="en-US" baseline="0" dirty="0" smtClean="0">
                <a:latin typeface="Arial" pitchFamily="34" charset="0"/>
                <a:cs typeface="Arial" pitchFamily="34" charset="0"/>
              </a:rPr>
              <a:t>center that </a:t>
            </a:r>
            <a:r>
              <a:rPr lang="en-US" baseline="0" dirty="0" smtClean="0">
                <a:latin typeface="Arial" pitchFamily="34" charset="0"/>
                <a:cs typeface="Arial" pitchFamily="34" charset="0"/>
              </a:rPr>
              <a:t>has a family program may also provide service to parents who have a teen or young adult who is receiving care from the center’s youth program. </a:t>
            </a:r>
          </a:p>
          <a:p>
            <a:endParaRPr lang="en-US" baseline="0" dirty="0" smtClean="0">
              <a:latin typeface="Arial" pitchFamily="34" charset="0"/>
              <a:cs typeface="Arial" pitchFamily="34" charset="0"/>
            </a:endParaRPr>
          </a:p>
          <a:p>
            <a:r>
              <a:rPr lang="en-US" dirty="0" smtClean="0">
                <a:latin typeface="Arial" pitchFamily="34" charset="0"/>
                <a:cs typeface="Arial" pitchFamily="34" charset="0"/>
              </a:rPr>
              <a:t>Some</a:t>
            </a:r>
            <a:r>
              <a:rPr lang="en-US" baseline="0" dirty="0" smtClean="0">
                <a:latin typeface="Arial" pitchFamily="34" charset="0"/>
                <a:cs typeface="Arial" pitchFamily="34" charset="0"/>
              </a:rPr>
              <a:t> facilities have satellite offices or offer services in other locations. Some </a:t>
            </a:r>
            <a:r>
              <a:rPr lang="en-US" baseline="0" dirty="0" smtClean="0">
                <a:latin typeface="Arial" pitchFamily="34" charset="0"/>
                <a:cs typeface="Arial" pitchFamily="34" charset="0"/>
              </a:rPr>
              <a:t>treatment centers </a:t>
            </a:r>
            <a:r>
              <a:rPr lang="en-US" baseline="0" dirty="0" smtClean="0">
                <a:latin typeface="Arial" pitchFamily="34" charset="0"/>
                <a:cs typeface="Arial" pitchFamily="34" charset="0"/>
              </a:rPr>
              <a:t>are headquartered in one city, but have facilities in other cities, states, or provinces.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baseline="0"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Using</a:t>
            </a:r>
            <a:r>
              <a:rPr lang="en-US" baseline="0" dirty="0" smtClean="0">
                <a:latin typeface="Arial" pitchFamily="34" charset="0"/>
                <a:cs typeface="Arial" pitchFamily="34" charset="0"/>
              </a:rPr>
              <a:t> the knowledge and experience gained from the outreach activities conducted at the first facility, t</a:t>
            </a:r>
            <a:r>
              <a:rPr lang="en-US" dirty="0" smtClean="0">
                <a:latin typeface="Arial" pitchFamily="34" charset="0"/>
                <a:cs typeface="Arial" pitchFamily="34" charset="0"/>
              </a:rPr>
              <a:t>he</a:t>
            </a:r>
            <a:r>
              <a:rPr lang="en-US" baseline="0" dirty="0" smtClean="0">
                <a:latin typeface="Arial" pitchFamily="34" charset="0"/>
                <a:cs typeface="Arial" pitchFamily="34" charset="0"/>
              </a:rPr>
              <a:t> Pubic Outreach Committee may wish to discuss the feasibility of reaching out to another facility.  If so, the five stage planning process starts all over again!  </a:t>
            </a:r>
          </a:p>
          <a:p>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Note to Presenter or small group study </a:t>
            </a:r>
            <a:r>
              <a:rPr lang="en-US" b="1" i="1" baseline="0" dirty="0" smtClean="0">
                <a:latin typeface="Arial" pitchFamily="34" charset="0"/>
                <a:cs typeface="Arial" pitchFamily="34" charset="0"/>
              </a:rPr>
              <a:t>coordinator</a:t>
            </a:r>
            <a:r>
              <a:rPr lang="en-US" b="1" i="1" dirty="0" smtClean="0">
                <a:latin typeface="Arial" pitchFamily="34" charset="0"/>
                <a:cs typeface="Arial" pitchFamily="34" charset="0"/>
              </a:rPr>
              <a:t>:</a:t>
            </a:r>
            <a:r>
              <a:rPr lang="en-US" b="1" i="1" baseline="0" dirty="0" smtClean="0">
                <a:latin typeface="Arial" pitchFamily="34" charset="0"/>
                <a:cs typeface="Arial" pitchFamily="34" charset="0"/>
              </a:rPr>
              <a:t>  </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b="1" i="0" baseline="0" dirty="0" smtClean="0">
                <a:latin typeface="Arial" pitchFamily="34" charset="0"/>
                <a:cs typeface="Arial" pitchFamily="34" charset="0"/>
              </a:rPr>
              <a:t>a) A question/answer or comment session can be held if time permits.</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b="1" i="0" baseline="0" dirty="0" smtClean="0">
                <a:latin typeface="Arial" pitchFamily="34" charset="0"/>
                <a:cs typeface="Arial" pitchFamily="34" charset="0"/>
              </a:rPr>
              <a:t>b) A trusted servant from the hosting Al-Anon service arm may wish to lead a discussion of the next steps to be taken. </a:t>
            </a:r>
          </a:p>
          <a:p>
            <a:pPr marL="0" marR="0" indent="0" algn="l" defTabSz="914400" rtl="0" eaLnBrk="1" fontAlgn="auto" latinLnBrk="0" hangingPunct="1">
              <a:lnSpc>
                <a:spcPct val="100000"/>
              </a:lnSpc>
              <a:spcBef>
                <a:spcPts val="0"/>
              </a:spcBef>
              <a:spcAft>
                <a:spcPts val="0"/>
              </a:spcAft>
              <a:buClrTx/>
              <a:buSzTx/>
              <a:buFontTx/>
              <a:buNone/>
              <a:tabLst/>
              <a:defRPr/>
            </a:pPr>
            <a:r>
              <a:rPr lang="en-US" b="1" i="0" baseline="0" dirty="0" smtClean="0">
                <a:latin typeface="Arial" pitchFamily="34" charset="0"/>
                <a:cs typeface="Arial" pitchFamily="34" charset="0"/>
              </a:rPr>
              <a:t>c) Exit from the PowerPoint presentation.</a:t>
            </a:r>
            <a:endParaRPr lang="en-US" b="1" i="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4A99D55-F051-46BF-85CB-487FC9C5E0C4}"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remaining</a:t>
            </a:r>
            <a:r>
              <a:rPr lang="en-US" baseline="0" dirty="0" smtClean="0"/>
              <a:t> stages of the five step planning process are </a:t>
            </a:r>
            <a:r>
              <a:rPr lang="en-US" baseline="0" dirty="0" smtClean="0"/>
              <a:t>“evaluation” </a:t>
            </a:r>
            <a:r>
              <a:rPr lang="en-US" baseline="0" dirty="0" smtClean="0"/>
              <a:t>and </a:t>
            </a:r>
            <a:r>
              <a:rPr lang="en-US" baseline="0" dirty="0" smtClean="0"/>
              <a:t>“making </a:t>
            </a:r>
            <a:r>
              <a:rPr lang="en-US" baseline="0" dirty="0" smtClean="0"/>
              <a:t>adjustments</a:t>
            </a:r>
            <a:r>
              <a:rPr lang="en-US" baseline="0" dirty="0" smtClean="0"/>
              <a:t>.” </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dirty="0"/>
          </a:p>
        </p:txBody>
      </p:sp>
      <p:sp>
        <p:nvSpPr>
          <p:cNvPr id="4" name="Slide Number Placeholder 3"/>
          <p:cNvSpPr>
            <a:spLocks noGrp="1"/>
          </p:cNvSpPr>
          <p:nvPr>
            <p:ph type="sldNum" sz="quarter" idx="10"/>
          </p:nvPr>
        </p:nvSpPr>
        <p:spPr/>
        <p:txBody>
          <a:bodyPr/>
          <a:lstStyle/>
          <a:p>
            <a:fld id="{B4A99D55-F051-46BF-85CB-487FC9C5E0C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Arial" pitchFamily="34" charset="0"/>
                <a:cs typeface="Arial" pitchFamily="34" charset="0"/>
              </a:rPr>
              <a:t>After</a:t>
            </a:r>
            <a:r>
              <a:rPr lang="en-US" sz="1200" baseline="0" dirty="0" smtClean="0">
                <a:latin typeface="Arial" pitchFamily="34" charset="0"/>
                <a:cs typeface="Arial" pitchFamily="34" charset="0"/>
              </a:rPr>
              <a:t> an on-going relationship has been started, t</a:t>
            </a:r>
            <a:r>
              <a:rPr lang="en-US" sz="1200" dirty="0" smtClean="0">
                <a:latin typeface="Arial" pitchFamily="34" charset="0"/>
                <a:cs typeface="Arial" pitchFamily="34" charset="0"/>
              </a:rPr>
              <a:t>he Public Outreach Committee will find it helpful to  periodically “take an inventory” of the project. This inventory allows the Committee an opportunity to review the state of its relationship with the treatment center, and the effectiveness</a:t>
            </a:r>
            <a:r>
              <a:rPr lang="en-US" sz="1200" baseline="0" dirty="0" smtClean="0">
                <a:latin typeface="Arial" pitchFamily="34" charset="0"/>
                <a:cs typeface="Arial" pitchFamily="34" charset="0"/>
              </a:rPr>
              <a:t> of the outreach project.</a:t>
            </a:r>
            <a:r>
              <a:rPr lang="en-US" sz="1200" dirty="0" smtClean="0">
                <a:latin typeface="Arial" pitchFamily="34" charset="0"/>
                <a:cs typeface="Arial" pitchFamily="34" charset="0"/>
              </a:rPr>
              <a:t> </a:t>
            </a:r>
          </a:p>
          <a:p>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This also</a:t>
            </a:r>
            <a:r>
              <a:rPr lang="en-US" sz="1200" baseline="0" dirty="0" smtClean="0">
                <a:latin typeface="Arial" pitchFamily="34" charset="0"/>
                <a:cs typeface="Arial" pitchFamily="34" charset="0"/>
              </a:rPr>
              <a:t> lets the Public Outreach Committee and other members participating in the project to determine if there </a:t>
            </a:r>
            <a:r>
              <a:rPr lang="en-US" sz="1200" dirty="0" smtClean="0">
                <a:latin typeface="Arial" pitchFamily="34" charset="0"/>
                <a:cs typeface="Arial" pitchFamily="34" charset="0"/>
              </a:rPr>
              <a:t>are</a:t>
            </a:r>
            <a:r>
              <a:rPr lang="en-US" sz="1200" baseline="0" dirty="0" smtClean="0">
                <a:latin typeface="Arial" pitchFamily="34" charset="0"/>
                <a:cs typeface="Arial" pitchFamily="34" charset="0"/>
              </a:rPr>
              <a:t> adequate resources to</a:t>
            </a:r>
            <a:r>
              <a:rPr lang="en-US" sz="1200" dirty="0" smtClean="0">
                <a:latin typeface="Arial" pitchFamily="34" charset="0"/>
                <a:cs typeface="Arial" pitchFamily="34" charset="0"/>
              </a:rPr>
              <a:t> continue the project and what action steps can be taken. </a:t>
            </a: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The</a:t>
            </a:r>
            <a:r>
              <a:rPr lang="en-US" sz="1200" baseline="0" dirty="0" smtClean="0">
                <a:latin typeface="Arial" pitchFamily="34" charset="0"/>
                <a:cs typeface="Arial" pitchFamily="34" charset="0"/>
              </a:rPr>
              <a:t> process of e</a:t>
            </a:r>
            <a:r>
              <a:rPr lang="en-US" sz="1200" dirty="0" smtClean="0">
                <a:latin typeface="Arial" pitchFamily="34" charset="0"/>
                <a:cs typeface="Arial" pitchFamily="34" charset="0"/>
              </a:rPr>
              <a:t>valuating and making</a:t>
            </a:r>
            <a:r>
              <a:rPr lang="en-US" sz="1200" baseline="0" dirty="0" smtClean="0">
                <a:latin typeface="Arial" pitchFamily="34" charset="0"/>
                <a:cs typeface="Arial" pitchFamily="34" charset="0"/>
              </a:rPr>
              <a:t> the appropriate changes (stage five) to our outreach activities needs to be repeated at regularly scheduled intervals to ensure that our efforts continue to be effective.  The local Public Outreach Committee should have a calendar to keep track of these regularly scheduled evaluations, just as the project manager or primary contact maintains a calendar of activities at the treatment facility.</a:t>
            </a:r>
          </a:p>
          <a:p>
            <a:endParaRPr lang="en-US" sz="12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sz="1200" baseline="0" dirty="0" smtClean="0">
              <a:latin typeface="Arial" pitchFamily="34" charset="0"/>
              <a:cs typeface="Arial" pitchFamily="34" charset="0"/>
            </a:endParaRPr>
          </a:p>
          <a:p>
            <a:endParaRPr lang="en-US" sz="1400" baseline="0" dirty="0" smtClean="0"/>
          </a:p>
        </p:txBody>
      </p:sp>
      <p:sp>
        <p:nvSpPr>
          <p:cNvPr id="4" name="Slide Number Placeholder 3"/>
          <p:cNvSpPr>
            <a:spLocks noGrp="1"/>
          </p:cNvSpPr>
          <p:nvPr>
            <p:ph type="sldNum" sz="quarter" idx="10"/>
          </p:nvPr>
        </p:nvSpPr>
        <p:spPr/>
        <p:txBody>
          <a:bodyPr/>
          <a:lstStyle/>
          <a:p>
            <a:fld id="{B4A99D55-F051-46BF-85CB-487FC9C5E0C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9600"/>
            <a:ext cx="5608320" cy="4183380"/>
          </a:xfrm>
        </p:spPr>
        <p:txBody>
          <a:bodyPr>
            <a:normAutofit lnSpcReduction="10000"/>
          </a:bodyPr>
          <a:lstStyle/>
          <a:p>
            <a:r>
              <a:rPr lang="en-US" sz="1200" dirty="0" smtClean="0">
                <a:latin typeface="Arial" pitchFamily="34" charset="0"/>
                <a:cs typeface="Arial" pitchFamily="34" charset="0"/>
              </a:rPr>
              <a:t>Some</a:t>
            </a:r>
            <a:r>
              <a:rPr lang="en-US" sz="1200" baseline="0" dirty="0" smtClean="0">
                <a:latin typeface="Arial" pitchFamily="34" charset="0"/>
                <a:cs typeface="Arial" pitchFamily="34" charset="0"/>
              </a:rPr>
              <a:t> questions to consider:</a:t>
            </a:r>
          </a:p>
          <a:p>
            <a:endParaRPr lang="en-US" sz="1200" dirty="0" smtClean="0">
              <a:latin typeface="Arial" pitchFamily="34" charset="0"/>
              <a:cs typeface="Arial" pitchFamily="34" charset="0"/>
            </a:endParaRPr>
          </a:p>
          <a:p>
            <a:pPr>
              <a:buFont typeface="Arial" pitchFamily="34" charset="0"/>
              <a:buChar char="•"/>
            </a:pPr>
            <a:r>
              <a:rPr lang="en-US" sz="1200" dirty="0" smtClean="0">
                <a:latin typeface="Arial" pitchFamily="34" charset="0"/>
                <a:cs typeface="Arial" pitchFamily="34" charset="0"/>
              </a:rPr>
              <a:t>  What is working well?</a:t>
            </a:r>
          </a:p>
          <a:p>
            <a:pPr>
              <a:buFont typeface="Arial" pitchFamily="34" charset="0"/>
              <a:buChar char="•"/>
            </a:pPr>
            <a:r>
              <a:rPr lang="en-US" sz="1200" dirty="0" smtClean="0">
                <a:latin typeface="Arial" pitchFamily="34" charset="0"/>
                <a:cs typeface="Arial" pitchFamily="34" charset="0"/>
              </a:rPr>
              <a:t>  What needs to be improved?</a:t>
            </a:r>
          </a:p>
          <a:p>
            <a:pPr>
              <a:buFont typeface="Arial" pitchFamily="34" charset="0"/>
              <a:buChar char="•"/>
            </a:pPr>
            <a:r>
              <a:rPr lang="en-US" sz="1200" dirty="0" smtClean="0">
                <a:latin typeface="Arial" pitchFamily="34" charset="0"/>
                <a:cs typeface="Arial" pitchFamily="34" charset="0"/>
              </a:rPr>
              <a:t>  Are there additional opportunities</a:t>
            </a:r>
            <a:r>
              <a:rPr lang="en-US" sz="1200" baseline="0" dirty="0" smtClean="0">
                <a:latin typeface="Arial" pitchFamily="34" charset="0"/>
                <a:cs typeface="Arial" pitchFamily="34" charset="0"/>
              </a:rPr>
              <a:t> for engagement that could build an even stronger relationship between Al-Anon and the facility?</a:t>
            </a:r>
            <a:endParaRPr lang="en-US" sz="1200" dirty="0" smtClean="0">
              <a:latin typeface="Arial" pitchFamily="34" charset="0"/>
              <a:cs typeface="Arial" pitchFamily="34" charset="0"/>
            </a:endParaRPr>
          </a:p>
          <a:p>
            <a:pPr>
              <a:buFont typeface="Arial" pitchFamily="34" charset="0"/>
              <a:buChar char="•"/>
            </a:pPr>
            <a:r>
              <a:rPr lang="en-US" sz="1200" dirty="0" smtClean="0">
                <a:latin typeface="Arial" pitchFamily="34" charset="0"/>
                <a:cs typeface="Arial" pitchFamily="34" charset="0"/>
              </a:rPr>
              <a:t>  Are there aspects of the project that are not feasible to maintain?</a:t>
            </a:r>
          </a:p>
          <a:p>
            <a:pPr>
              <a:buFont typeface="Arial" pitchFamily="34" charset="0"/>
              <a:buChar char="•"/>
            </a:pPr>
            <a:r>
              <a:rPr lang="en-US" sz="1200" dirty="0" smtClean="0">
                <a:latin typeface="Arial" pitchFamily="34" charset="0"/>
                <a:cs typeface="Arial" pitchFamily="34" charset="0"/>
              </a:rPr>
              <a:t>  Are additional resources needed to maintain or add our services to </a:t>
            </a:r>
            <a:r>
              <a:rPr lang="en-US" sz="1200" dirty="0" smtClean="0">
                <a:latin typeface="Arial" pitchFamily="34" charset="0"/>
                <a:cs typeface="Arial" pitchFamily="34" charset="0"/>
              </a:rPr>
              <a:t>the</a:t>
            </a:r>
            <a:r>
              <a:rPr lang="en-US" sz="1200" baseline="0" dirty="0" smtClean="0">
                <a:latin typeface="Arial" pitchFamily="34" charset="0"/>
                <a:cs typeface="Arial" pitchFamily="34" charset="0"/>
              </a:rPr>
              <a:t> treatment center</a:t>
            </a:r>
            <a:r>
              <a:rPr lang="en-US" sz="1200" dirty="0" smtClean="0">
                <a:latin typeface="Arial" pitchFamily="34" charset="0"/>
                <a:cs typeface="Arial" pitchFamily="34" charset="0"/>
              </a:rPr>
              <a:t>?</a:t>
            </a:r>
            <a:endParaRPr lang="en-US" sz="1200" dirty="0" smtClean="0">
              <a:latin typeface="Arial" pitchFamily="34" charset="0"/>
              <a:cs typeface="Arial" pitchFamily="34" charset="0"/>
            </a:endParaRP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Once the fourth stage, evaluation, is completed, members may wish to modify existing services, add a new service, or discontinue activities that are ineffective or not feasible due to lack resources. This will be the fifth stage of the planning process. </a:t>
            </a:r>
            <a:endParaRPr lang="en-US" sz="1200" dirty="0" smtClean="0">
              <a:latin typeface="Arial" pitchFamily="34" charset="0"/>
              <a:cs typeface="Arial" pitchFamily="34" charset="0"/>
            </a:endParaRPr>
          </a:p>
          <a:p>
            <a:pPr marL="232943" indent="-232943"/>
            <a:endParaRPr lang="en-US" sz="1200" dirty="0" smtClean="0">
              <a:latin typeface="Arial" pitchFamily="34" charset="0"/>
              <a:cs typeface="Arial" pitchFamily="34" charset="0"/>
            </a:endParaRPr>
          </a:p>
          <a:p>
            <a:r>
              <a:rPr lang="en-US" baseline="0" dirty="0" smtClean="0">
                <a:latin typeface="Arial" pitchFamily="34" charset="0"/>
                <a:cs typeface="Arial" pitchFamily="34" charset="0"/>
              </a:rPr>
              <a:t>An important aspect of the inventory is feedback from the treatment facility’s professional staff. Their feedback is essential for acquiring a true assessment of the project.</a:t>
            </a:r>
          </a:p>
          <a:p>
            <a:endParaRPr lang="en-US" baseline="0" dirty="0" smtClean="0">
              <a:latin typeface="Arial" pitchFamily="34" charset="0"/>
              <a:cs typeface="Arial" pitchFamily="34" charset="0"/>
            </a:endParaRPr>
          </a:p>
          <a:p>
            <a:r>
              <a:rPr lang="en-US" dirty="0" smtClean="0">
                <a:latin typeface="Arial" pitchFamily="34" charset="0"/>
                <a:cs typeface="Arial" pitchFamily="34" charset="0"/>
              </a:rPr>
              <a:t>Your</a:t>
            </a:r>
            <a:r>
              <a:rPr lang="en-US" baseline="0" dirty="0" smtClean="0">
                <a:latin typeface="Arial" pitchFamily="34" charset="0"/>
                <a:cs typeface="Arial" pitchFamily="34" charset="0"/>
              </a:rPr>
              <a:t> staff contact can tell you how your audience is responding to your presentation, what could be added or eliminated from your explanation of </a:t>
            </a:r>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Al-Anon </a:t>
            </a:r>
            <a:r>
              <a:rPr lang="en-US" baseline="0" dirty="0" smtClean="0">
                <a:latin typeface="Arial" pitchFamily="34" charset="0"/>
                <a:cs typeface="Arial" pitchFamily="34" charset="0"/>
              </a:rPr>
              <a:t>and Alateen, and what literature is or is not helpful. </a:t>
            </a:r>
          </a:p>
          <a:p>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baseline="0" dirty="0" smtClean="0">
              <a:latin typeface="Arial" pitchFamily="34" charset="0"/>
              <a:cs typeface="Arial" pitchFamily="34" charset="0"/>
            </a:endParaRPr>
          </a:p>
          <a:p>
            <a:endParaRPr lang="en-US" baseline="0" dirty="0" smtClean="0">
              <a:latin typeface="Arial" pitchFamily="34" charset="0"/>
              <a:cs typeface="Arial" pitchFamily="34" charset="0"/>
            </a:endParaRPr>
          </a:p>
          <a:p>
            <a:endParaRPr lang="en-US" baseline="0" dirty="0" smtClean="0">
              <a:latin typeface="Arial" pitchFamily="34" charset="0"/>
              <a:cs typeface="Arial" pitchFamily="34" charset="0"/>
            </a:endParaRPr>
          </a:p>
          <a:p>
            <a:endParaRPr lang="en-US" baseline="0" dirty="0" smtClean="0">
              <a:latin typeface="Arial" pitchFamily="34" charset="0"/>
              <a:cs typeface="Arial" pitchFamily="34" charset="0"/>
            </a:endParaRPr>
          </a:p>
          <a:p>
            <a:endParaRPr lang="en-US" baseline="0"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60134A-464C-4D15-8C54-3127CC95D22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latin typeface="Arial" pitchFamily="34" charset="0"/>
                <a:cs typeface="Arial" pitchFamily="34" charset="0"/>
              </a:rPr>
              <a:t>Once the project inventory is completed, the information needs to </a:t>
            </a:r>
            <a:r>
              <a:rPr lang="en-US" dirty="0" smtClean="0">
                <a:latin typeface="Arial" pitchFamily="34" charset="0"/>
                <a:cs typeface="Arial" pitchFamily="34" charset="0"/>
              </a:rPr>
              <a:t>be compiled and made available to all members of the local Public Outreach Committee</a:t>
            </a:r>
            <a:r>
              <a:rPr lang="en-US" baseline="0" dirty="0" smtClean="0">
                <a:latin typeface="Arial" pitchFamily="34" charset="0"/>
                <a:cs typeface="Arial" pitchFamily="34" charset="0"/>
              </a:rPr>
              <a:t> and </a:t>
            </a:r>
            <a:r>
              <a:rPr lang="en-US" baseline="0" dirty="0" smtClean="0">
                <a:latin typeface="Arial" pitchFamily="34" charset="0"/>
                <a:cs typeface="Arial" pitchFamily="34" charset="0"/>
              </a:rPr>
              <a:t>the project </a:t>
            </a:r>
            <a:r>
              <a:rPr lang="en-US" baseline="0" dirty="0" smtClean="0">
                <a:latin typeface="Arial" pitchFamily="34" charset="0"/>
                <a:cs typeface="Arial" pitchFamily="34" charset="0"/>
              </a:rPr>
              <a:t>implementation team. </a:t>
            </a:r>
          </a:p>
          <a:p>
            <a:endParaRPr lang="en-US" baseline="0" dirty="0" smtClean="0">
              <a:latin typeface="Arial" pitchFamily="34" charset="0"/>
              <a:cs typeface="Arial" pitchFamily="34" charset="0"/>
            </a:endParaRPr>
          </a:p>
          <a:p>
            <a:r>
              <a:rPr lang="en-US" dirty="0" smtClean="0">
                <a:latin typeface="Arial" pitchFamily="34" charset="0"/>
                <a:cs typeface="Arial" pitchFamily="34" charset="0"/>
              </a:rPr>
              <a:t>After everyone has reviewed</a:t>
            </a:r>
            <a:r>
              <a:rPr lang="en-US" baseline="0" dirty="0" smtClean="0">
                <a:latin typeface="Arial" pitchFamily="34" charset="0"/>
                <a:cs typeface="Arial" pitchFamily="34" charset="0"/>
              </a:rPr>
              <a:t> the information, d</a:t>
            </a:r>
            <a:r>
              <a:rPr lang="en-US" dirty="0" smtClean="0">
                <a:latin typeface="Arial" pitchFamily="34" charset="0"/>
                <a:cs typeface="Arial" pitchFamily="34" charset="0"/>
              </a:rPr>
              <a:t>ecisions can be made about the future of Al-Anon’s relationship</a:t>
            </a:r>
            <a:r>
              <a:rPr lang="en-US" baseline="0" dirty="0" smtClean="0">
                <a:latin typeface="Arial" pitchFamily="34" charset="0"/>
                <a:cs typeface="Arial" pitchFamily="34" charset="0"/>
              </a:rPr>
              <a:t> with the </a:t>
            </a:r>
            <a:r>
              <a:rPr lang="en-US" dirty="0" smtClean="0">
                <a:latin typeface="Arial" pitchFamily="34" charset="0"/>
                <a:cs typeface="Arial" pitchFamily="34" charset="0"/>
              </a:rPr>
              <a:t>treatment facility.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Keep</a:t>
            </a:r>
            <a:r>
              <a:rPr lang="en-US" baseline="0" dirty="0" smtClean="0">
                <a:latin typeface="Arial" pitchFamily="34" charset="0"/>
                <a:cs typeface="Arial" pitchFamily="34" charset="0"/>
              </a:rPr>
              <a:t> in mind, l</a:t>
            </a:r>
            <a:r>
              <a:rPr lang="en-US" dirty="0" smtClean="0">
                <a:latin typeface="Arial" pitchFamily="34" charset="0"/>
                <a:cs typeface="Arial" pitchFamily="34" charset="0"/>
              </a:rPr>
              <a:t>ike our personal inventories, “yes” and “no” decisions occur in the present moment. If the answer is “maybe,” more background information is needed</a:t>
            </a:r>
            <a:r>
              <a:rPr lang="en-US" baseline="0" dirty="0" smtClean="0">
                <a:latin typeface="Arial" pitchFamily="34" charset="0"/>
                <a:cs typeface="Arial" pitchFamily="34" charset="0"/>
              </a:rPr>
              <a:t> and a</a:t>
            </a:r>
            <a:r>
              <a:rPr lang="en-US" dirty="0" smtClean="0">
                <a:latin typeface="Arial" pitchFamily="34" charset="0"/>
                <a:cs typeface="Arial" pitchFamily="34" charset="0"/>
              </a:rPr>
              <a:t>n idea can be tabled until it is further explored. </a:t>
            </a:r>
          </a:p>
          <a:p>
            <a:endParaRPr lang="en-US" i="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Arial" pitchFamily="34" charset="0"/>
                <a:cs typeface="Arial" pitchFamily="34" charset="0"/>
              </a:rPr>
              <a:t>Once</a:t>
            </a:r>
            <a:r>
              <a:rPr lang="en-US" sz="1200" baseline="0" dirty="0" smtClean="0">
                <a:latin typeface="Arial" pitchFamily="34" charset="0"/>
                <a:cs typeface="Arial" pitchFamily="34" charset="0"/>
              </a:rPr>
              <a:t> the inventory has been completed and decisions have been made, it’s time to implement the necessary changes.</a:t>
            </a:r>
          </a:p>
          <a:p>
            <a:endParaRPr lang="en-US" sz="1200" baseline="0" dirty="0" smtClean="0">
              <a:latin typeface="Arial" pitchFamily="34" charset="0"/>
              <a:cs typeface="Arial" pitchFamily="34" charset="0"/>
            </a:endParaRPr>
          </a:p>
          <a:p>
            <a:r>
              <a:rPr lang="en-US" sz="1200" dirty="0" smtClean="0">
                <a:latin typeface="Arial" pitchFamily="34" charset="0"/>
                <a:cs typeface="Arial" pitchFamily="34" charset="0"/>
              </a:rPr>
              <a:t>Remember,</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the process for developing</a:t>
            </a:r>
            <a:r>
              <a:rPr lang="en-US" sz="1200" baseline="0" dirty="0" smtClean="0">
                <a:latin typeface="Arial" pitchFamily="34" charset="0"/>
                <a:cs typeface="Arial" pitchFamily="34" charset="0"/>
              </a:rPr>
              <a:t> and maintaining a project doesn’t end here. Plan to reevaluate any adjustments made to our services and resources at a later date. This will help determine if the changes made were correct and help identify any additional changes needed.  Be mindful that what was feasible today</a:t>
            </a:r>
            <a:r>
              <a:rPr lang="en-US" sz="1200" dirty="0" smtClean="0">
                <a:latin typeface="Arial" pitchFamily="34" charset="0"/>
                <a:cs typeface="Arial" pitchFamily="34" charset="0"/>
              </a:rPr>
              <a:t> </a:t>
            </a:r>
            <a:r>
              <a:rPr lang="en-US" sz="1200" baseline="0" dirty="0" smtClean="0">
                <a:latin typeface="Arial" pitchFamily="34" charset="0"/>
                <a:cs typeface="Arial" pitchFamily="34" charset="0"/>
              </a:rPr>
              <a:t>may not be tomorrow and vice versa. </a:t>
            </a:r>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latin typeface="Arial" pitchFamily="34" charset="0"/>
                <a:cs typeface="Arial" pitchFamily="34" charset="0"/>
              </a:rPr>
              <a:t>(Click)</a:t>
            </a:r>
          </a:p>
          <a:p>
            <a:endParaRPr lang="en-US" sz="1400" dirty="0" smtClean="0"/>
          </a:p>
        </p:txBody>
      </p:sp>
      <p:sp>
        <p:nvSpPr>
          <p:cNvPr id="4" name="Slide Number Placeholder 3"/>
          <p:cNvSpPr>
            <a:spLocks noGrp="1"/>
          </p:cNvSpPr>
          <p:nvPr>
            <p:ph type="sldNum" sz="quarter" idx="10"/>
          </p:nvPr>
        </p:nvSpPr>
        <p:spPr/>
        <p:txBody>
          <a:bodyPr/>
          <a:lstStyle/>
          <a:p>
            <a:fld id="{B4A99D55-F051-46BF-85CB-487FC9C5E0C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The Public Outreach Committee has built</a:t>
            </a:r>
            <a:r>
              <a:rPr lang="en-US" baseline="0" dirty="0" smtClean="0">
                <a:latin typeface="Arial" pitchFamily="34" charset="0"/>
                <a:cs typeface="Arial" pitchFamily="34" charset="0"/>
              </a:rPr>
              <a:t> and is maintaining a relationship with the treatment center. And, because of this, more friends and families of alcoholics are finding the hope and help that Al-Anon offers. In addition, Al-Anon members are engaged in Twelfth Step work, and are finding a growth opportunity in this service project. </a:t>
            </a:r>
          </a:p>
          <a:p>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4A99D55-F051-46BF-85CB-487FC9C5E0C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Arial" pitchFamily="34" charset="0"/>
                <a:cs typeface="Arial" pitchFamily="34" charset="0"/>
              </a:rPr>
              <a:t>Don’t forget to say  “thank you” to the members participating in the outreach</a:t>
            </a:r>
            <a:r>
              <a:rPr lang="en-US" sz="1200" baseline="0" dirty="0" smtClean="0">
                <a:latin typeface="Arial" pitchFamily="34" charset="0"/>
                <a:cs typeface="Arial" pitchFamily="34" charset="0"/>
              </a:rPr>
              <a:t> activities. </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For some members, it is the first time they are aware of their growth and have shared the message with others. </a:t>
            </a:r>
          </a:p>
          <a:p>
            <a:endParaRPr lang="en-US" sz="12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pitchFamily="34" charset="0"/>
                <a:cs typeface="Arial" pitchFamily="34" charset="0"/>
              </a:rPr>
              <a:t>(Click)</a:t>
            </a:r>
          </a:p>
          <a:p>
            <a:endParaRPr lang="en-US" sz="12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4A99D55-F051-46BF-85CB-487FC9C5E0C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latin typeface="Arial" pitchFamily="34" charset="0"/>
                <a:cs typeface="Arial" pitchFamily="34" charset="0"/>
              </a:rPr>
              <a:t>It is important to give recognition to the members who have given their time to coordinate outreach activities at treatment facilities, have given presentations, and replenished supplies of our literature. They have generously given their time to inform family members and staff about Al-Anon and Alateen. </a:t>
            </a:r>
          </a:p>
          <a:p>
            <a:endParaRPr lang="en-US" baseline="0" dirty="0" smtClean="0">
              <a:latin typeface="Arial" pitchFamily="34" charset="0"/>
              <a:cs typeface="Arial" pitchFamily="34" charset="0"/>
            </a:endParaRPr>
          </a:p>
          <a:p>
            <a:r>
              <a:rPr lang="en-US" dirty="0" smtClean="0">
                <a:latin typeface="Arial" pitchFamily="34" charset="0"/>
                <a:cs typeface="Arial" pitchFamily="34" charset="0"/>
              </a:rPr>
              <a:t>When members </a:t>
            </a:r>
            <a:r>
              <a:rPr lang="en-US" baseline="0" dirty="0" smtClean="0">
                <a:latin typeface="Arial" pitchFamily="34" charset="0"/>
                <a:cs typeface="Arial" pitchFamily="34" charset="0"/>
              </a:rPr>
              <a:t>hear about the spiritual benefits of </a:t>
            </a:r>
            <a:r>
              <a:rPr lang="en-US" dirty="0" smtClean="0">
                <a:latin typeface="Arial" pitchFamily="34" charset="0"/>
                <a:cs typeface="Arial" pitchFamily="34" charset="0"/>
              </a:rPr>
              <a:t>p</a:t>
            </a:r>
            <a:r>
              <a:rPr lang="en-US" baseline="0" dirty="0" smtClean="0">
                <a:latin typeface="Arial" pitchFamily="34" charset="0"/>
                <a:cs typeface="Arial" pitchFamily="34" charset="0"/>
              </a:rPr>
              <a:t>articipating</a:t>
            </a:r>
            <a:r>
              <a:rPr lang="en-US" dirty="0" smtClean="0">
                <a:latin typeface="Arial" pitchFamily="34" charset="0"/>
                <a:cs typeface="Arial" pitchFamily="34" charset="0"/>
              </a:rPr>
              <a:t> i</a:t>
            </a:r>
            <a:r>
              <a:rPr lang="en-US" baseline="0" dirty="0" smtClean="0">
                <a:latin typeface="Arial" pitchFamily="34" charset="0"/>
                <a:cs typeface="Arial" pitchFamily="34" charset="0"/>
              </a:rPr>
              <a:t>n outreach to treatment centers from other members, they begin to understand how Al-Anon service could help them in their own recovery.</a:t>
            </a:r>
          </a:p>
          <a:p>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Remember,</a:t>
            </a:r>
            <a:r>
              <a:rPr lang="en-US" baseline="0" dirty="0" smtClean="0">
                <a:latin typeface="Arial" pitchFamily="34" charset="0"/>
                <a:cs typeface="Arial" pitchFamily="34" charset="0"/>
              </a:rPr>
              <a:t> e</a:t>
            </a:r>
            <a:r>
              <a:rPr lang="en-US" dirty="0" smtClean="0">
                <a:latin typeface="Arial" pitchFamily="34" charset="0"/>
                <a:cs typeface="Arial" pitchFamily="34" charset="0"/>
              </a:rPr>
              <a:t>nthusiasm is contagious. Having a special celebration is also </a:t>
            </a:r>
            <a:r>
              <a:rPr lang="en-US" baseline="0" dirty="0" smtClean="0">
                <a:latin typeface="Arial" pitchFamily="34" charset="0"/>
                <a:cs typeface="Arial" pitchFamily="34" charset="0"/>
              </a:rPr>
              <a:t>an opportunity to attract new volunteers to participate in this outreach project, and future outreach projects.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pitchFamily="34" charset="0"/>
                <a:cs typeface="Arial" pitchFamily="34" charset="0"/>
              </a:rPr>
              <a:t>(Click)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4A99D55-F051-46BF-85CB-487FC9C5E0C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DB6E25B-E6CE-4E55-B658-A30EC74A7B34}" type="datetime1">
              <a:rPr lang="en-US" smtClean="0"/>
              <a:pPr/>
              <a:t>4/9/2014</a:t>
            </a:fld>
            <a:endParaRPr lang="en-US" dirty="0"/>
          </a:p>
        </p:txBody>
      </p:sp>
      <p:sp>
        <p:nvSpPr>
          <p:cNvPr id="17" name="Footer Placeholder 16"/>
          <p:cNvSpPr>
            <a:spLocks noGrp="1"/>
          </p:cNvSpPr>
          <p:nvPr>
            <p:ph type="ftr" sz="quarter" idx="11"/>
          </p:nvPr>
        </p:nvSpPr>
        <p:spPr/>
        <p:txBody>
          <a:bodyPr/>
          <a:lstStyle/>
          <a:p>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19BD89-D1B5-4D9E-A036-5BAFE63F88AA}" type="datetime1">
              <a:rPr lang="en-US" smtClean="0"/>
              <a:pPr/>
              <a:t>4/9/2014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64A451-9DA4-411F-9F2C-2A14E8DAF6EF}" type="datetime1">
              <a:rPr lang="en-US" smtClean="0"/>
              <a:pPr/>
              <a:t>4/9/2014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2679AA9-620F-4AC7-A270-4C7EAB3641FC}" type="datetime1">
              <a:rPr lang="en-US" smtClean="0"/>
              <a:pPr/>
              <a:t>4/9/2014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CABF43-48B1-47B0-BB06-321F46E627C3}" type="datetime1">
              <a:rPr lang="en-US" smtClean="0"/>
              <a:pPr/>
              <a:t>4/9/2014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DBE8C3-2812-439E-9275-5EFEEE2EFD24}" type="datetime1">
              <a:rPr lang="en-US" smtClean="0"/>
              <a:pPr/>
              <a:t>4/9/2014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A5A5480-2A84-45E0-A5F9-666473C28A7B}" type="datetime1">
              <a:rPr lang="en-US" smtClean="0"/>
              <a:pPr/>
              <a:t>4/9/2014</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2AE956-BE8F-4FF7-A75C-1DBB0570C607}" type="datetime1">
              <a:rPr lang="en-US" smtClean="0"/>
              <a:pPr/>
              <a:t>4/9/2014</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3D5BA-BA5F-4B0D-AFC4-C02810009352}" type="datetime1">
              <a:rPr lang="en-US" smtClean="0"/>
              <a:pPr/>
              <a:t>4/9/2014</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F97E74-8750-498C-AB55-3D55B85DD89F}" type="datetime1">
              <a:rPr lang="en-US" smtClean="0"/>
              <a:pPr/>
              <a:t>4/9/2014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C8C5DD-14FC-4F1E-99DF-97058BD80CFF}" type="datetime1">
              <a:rPr lang="en-US" smtClean="0"/>
              <a:pPr/>
              <a:t>4/9/2014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17153709-1751-4F30-A176-F14E02066FA2}" type="datetime1">
              <a:rPr lang="en-US" smtClean="0"/>
              <a:pPr algn="r" eaLnBrk="1" latinLnBrk="0" hangingPunct="1"/>
              <a:t>4/9/2014</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0" y="3352800"/>
            <a:ext cx="9144000" cy="1524000"/>
          </a:xfrm>
        </p:spPr>
        <p:txBody>
          <a:bodyPr>
            <a:normAutofit fontScale="92500" lnSpcReduction="20000"/>
          </a:bodyPr>
          <a:lstStyle/>
          <a:p>
            <a:r>
              <a:rPr lang="en-US" sz="4100" b="1" dirty="0" smtClean="0">
                <a:latin typeface="Arial Rounded MT Bold" pitchFamily="34" charset="0"/>
              </a:rPr>
              <a:t> </a:t>
            </a:r>
            <a:r>
              <a:rPr lang="en-US" sz="4300" b="1" dirty="0" smtClean="0">
                <a:solidFill>
                  <a:srgbClr val="FF0000"/>
                </a:solidFill>
                <a:latin typeface="Arial Black" pitchFamily="34" charset="0"/>
              </a:rPr>
              <a:t>Module Four</a:t>
            </a:r>
            <a:endParaRPr lang="en-US" sz="4300" b="1" dirty="0" smtClean="0">
              <a:solidFill>
                <a:srgbClr val="FF0000"/>
              </a:solidFill>
              <a:latin typeface="Arial Black" pitchFamily="34" charset="0"/>
              <a:cs typeface="Arial" pitchFamily="34" charset="0"/>
            </a:endParaRPr>
          </a:p>
          <a:p>
            <a:r>
              <a:rPr lang="en-US" sz="3500" b="1" dirty="0" smtClean="0">
                <a:solidFill>
                  <a:schemeClr val="tx1"/>
                </a:solidFill>
                <a:latin typeface="Arial Rounded MT Bold" pitchFamily="34" charset="0"/>
                <a:cs typeface="Arial" pitchFamily="34" charset="0"/>
              </a:rPr>
              <a:t>Evaluating results, making adjustments</a:t>
            </a:r>
          </a:p>
          <a:p>
            <a:r>
              <a:rPr lang="en-US" sz="3500" b="1" dirty="0" smtClean="0">
                <a:solidFill>
                  <a:schemeClr val="tx1"/>
                </a:solidFill>
                <a:latin typeface="Arial Rounded MT Bold" pitchFamily="34" charset="0"/>
                <a:cs typeface="Arial" pitchFamily="34" charset="0"/>
              </a:rPr>
              <a:t> and celebrating our successes</a:t>
            </a:r>
          </a:p>
          <a:p>
            <a:endParaRPr lang="en-US" sz="12800" b="1" dirty="0" smtClean="0">
              <a:latin typeface="Arial Rounded MT Bold" pitchFamily="34" charset="0"/>
            </a:endParaRPr>
          </a:p>
          <a:p>
            <a:endParaRPr lang="en-US" b="1" dirty="0" smtClean="0">
              <a:latin typeface="Arial Rounded MT Bold" pitchFamily="34" charset="0"/>
            </a:endParaRPr>
          </a:p>
        </p:txBody>
      </p:sp>
      <p:sp>
        <p:nvSpPr>
          <p:cNvPr id="6" name="Title 5"/>
          <p:cNvSpPr>
            <a:spLocks noGrp="1"/>
          </p:cNvSpPr>
          <p:nvPr>
            <p:ph type="ctrTitle"/>
          </p:nvPr>
        </p:nvSpPr>
        <p:spPr>
          <a:xfrm>
            <a:off x="0" y="1524000"/>
            <a:ext cx="9144000" cy="1447800"/>
          </a:xfrm>
          <a:solidFill>
            <a:schemeClr val="accent3"/>
          </a:solidFill>
        </p:spPr>
        <p:txBody>
          <a:bodyPr>
            <a:normAutofit/>
          </a:bodyPr>
          <a:lstStyle/>
          <a:p>
            <a:r>
              <a:rPr lang="en-US" sz="2800" b="1" dirty="0" smtClean="0">
                <a:latin typeface="Arial Rounded MT Bold" pitchFamily="34" charset="0"/>
              </a:rPr>
              <a:t>Al-Anon Outreach to Treatment  Facilities</a:t>
            </a:r>
            <a:r>
              <a:rPr lang="en-US" sz="3200" dirty="0" smtClean="0">
                <a:latin typeface="Arial Rounded MT Bold" pitchFamily="34" charset="0"/>
              </a:rPr>
              <a:t/>
            </a:r>
            <a:br>
              <a:rPr lang="en-US" sz="3200" dirty="0" smtClean="0">
                <a:latin typeface="Arial Rounded MT Bold" pitchFamily="34" charset="0"/>
              </a:rPr>
            </a:br>
            <a:r>
              <a:rPr lang="en-US" sz="2400" dirty="0" smtClean="0">
                <a:latin typeface="Arial Rounded MT Bold" pitchFamily="34" charset="0"/>
              </a:rPr>
              <a:t>Building relationships between </a:t>
            </a:r>
            <a:br>
              <a:rPr lang="en-US" sz="2400" dirty="0" smtClean="0">
                <a:latin typeface="Arial Rounded MT Bold" pitchFamily="34" charset="0"/>
              </a:rPr>
            </a:br>
            <a:r>
              <a:rPr lang="en-US" sz="2400" dirty="0" smtClean="0">
                <a:latin typeface="Arial Rounded MT Bold" pitchFamily="34" charset="0"/>
              </a:rPr>
              <a:t>professionals and family members</a:t>
            </a:r>
            <a:endParaRPr lang="en-US" sz="2400" dirty="0">
              <a:latin typeface="Arial Rounded MT Bold" pitchFamily="34" charset="0"/>
            </a:endParaRPr>
          </a:p>
        </p:txBody>
      </p:sp>
      <p:pic>
        <p:nvPicPr>
          <p:cNvPr id="10"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sp>
        <p:nvSpPr>
          <p:cNvPr id="12" name="Footer Placeholder 2"/>
          <p:cNvSpPr>
            <a:spLocks noGrp="1"/>
          </p:cNvSpPr>
          <p:nvPr>
            <p:ph type="ftr" sz="quarter" idx="11"/>
          </p:nvPr>
        </p:nvSpPr>
        <p:spPr>
          <a:xfrm>
            <a:off x="914400" y="6172200"/>
            <a:ext cx="3962400" cy="457200"/>
          </a:xfrm>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13" name="Slide Number Placeholder 3"/>
          <p:cNvSpPr>
            <a:spLocks noGrp="1"/>
          </p:cNvSpPr>
          <p:nvPr>
            <p:ph type="sldNum" sz="quarter" idx="12"/>
          </p:nvPr>
        </p:nvSpPr>
        <p:spPr>
          <a:xfrm>
            <a:off x="146304" y="6210300"/>
            <a:ext cx="457200" cy="457200"/>
          </a:xfrm>
          <a:solidFill>
            <a:schemeClr val="accent3"/>
          </a:solidFill>
        </p:spPr>
        <p:txBody>
          <a:bodyPr/>
          <a:lstStyle/>
          <a:p>
            <a:fld id="{6F42FDE4-A7DD-41A7-A0A6-9B649FB43336}" type="slidenum">
              <a:rPr kumimoji="0" lang="en-US" smtClean="0"/>
              <a:pPr/>
              <a:t>1</a:t>
            </a:fld>
            <a:endParaRPr kumimoji="0"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9144000" cy="1295400"/>
          </a:xfrm>
        </p:spPr>
        <p:txBody>
          <a:bodyPr>
            <a:normAutofit/>
          </a:bodyPr>
          <a:lstStyle/>
          <a:p>
            <a:pPr algn="ctr"/>
            <a:r>
              <a:rPr lang="en-US" sz="3600" b="1" dirty="0" smtClean="0">
                <a:solidFill>
                  <a:schemeClr val="accent3"/>
                </a:solidFill>
                <a:latin typeface="Arial Black" pitchFamily="34" charset="0"/>
              </a:rPr>
              <a:t>Thank facility staff for… </a:t>
            </a:r>
            <a:endParaRPr lang="en-US" sz="3600" b="1" dirty="0">
              <a:solidFill>
                <a:schemeClr val="accent3"/>
              </a:solidFill>
              <a:latin typeface="Arial Black" pitchFamily="34" charset="0"/>
            </a:endParaRPr>
          </a:p>
        </p:txBody>
      </p:sp>
      <p:sp>
        <p:nvSpPr>
          <p:cNvPr id="4" name="Content Placeholder 3"/>
          <p:cNvSpPr>
            <a:spLocks noGrp="1"/>
          </p:cNvSpPr>
          <p:nvPr>
            <p:ph sz="quarter" idx="4294967295"/>
          </p:nvPr>
        </p:nvSpPr>
        <p:spPr>
          <a:xfrm>
            <a:off x="609600" y="2209800"/>
            <a:ext cx="8991600" cy="4419600"/>
          </a:xfrm>
        </p:spPr>
        <p:txBody>
          <a:bodyPr>
            <a:normAutofit/>
          </a:bodyPr>
          <a:lstStyle/>
          <a:p>
            <a:pPr>
              <a:buNone/>
            </a:pPr>
            <a:endParaRPr lang="en-US" sz="2400" b="1" dirty="0" smtClean="0">
              <a:solidFill>
                <a:srgbClr val="7030A0"/>
              </a:solidFill>
              <a:latin typeface="Arial Rounded MT Bold" pitchFamily="34" charset="0"/>
            </a:endParaRPr>
          </a:p>
          <a:p>
            <a:pPr>
              <a:buNone/>
            </a:pPr>
            <a:endParaRPr lang="en-US" sz="1000" b="1" dirty="0" smtClean="0">
              <a:solidFill>
                <a:srgbClr val="7030A0"/>
              </a:solidFill>
              <a:latin typeface="Arial Rounded MT Bold" pitchFamily="34" charset="0"/>
            </a:endParaRPr>
          </a:p>
          <a:p>
            <a:endParaRPr lang="en-US" sz="2800" b="1" dirty="0" smtClean="0">
              <a:solidFill>
                <a:srgbClr val="7030A0"/>
              </a:solidFill>
              <a:latin typeface="Arial Rounded MT Bold" pitchFamily="34" charset="0"/>
            </a:endParaRPr>
          </a:p>
          <a:p>
            <a:endParaRPr lang="en-US" sz="2800" b="1" dirty="0" smtClean="0">
              <a:solidFill>
                <a:schemeClr val="accent5"/>
              </a:solidFill>
              <a:latin typeface="Arial Rounded MT Bold" pitchFamily="34" charset="0"/>
            </a:endParaRPr>
          </a:p>
          <a:p>
            <a:pPr indent="-365760">
              <a:spcBef>
                <a:spcPts val="0"/>
              </a:spcBef>
              <a:buClr>
                <a:srgbClr val="FF0000"/>
              </a:buClr>
            </a:pPr>
            <a:r>
              <a:rPr lang="en-US" sz="2400" b="1" dirty="0" smtClean="0">
                <a:latin typeface="Arial Rounded MT Bold" pitchFamily="34" charset="0"/>
              </a:rPr>
              <a:t>Referring family members to Al-Anon</a:t>
            </a:r>
          </a:p>
          <a:p>
            <a:pPr indent="-365760">
              <a:spcBef>
                <a:spcPts val="0"/>
              </a:spcBef>
              <a:buClr>
                <a:srgbClr val="FF0000"/>
              </a:buClr>
            </a:pPr>
            <a:r>
              <a:rPr lang="en-US" sz="2400" b="1" dirty="0" smtClean="0">
                <a:latin typeface="Arial Rounded MT Bold" pitchFamily="34" charset="0"/>
              </a:rPr>
              <a:t>Requesting our services</a:t>
            </a:r>
          </a:p>
          <a:p>
            <a:pPr indent="-365760">
              <a:spcBef>
                <a:spcPts val="0"/>
              </a:spcBef>
              <a:buClr>
                <a:srgbClr val="FF0000"/>
              </a:buClr>
            </a:pPr>
            <a:r>
              <a:rPr lang="en-US" sz="2400" b="1" dirty="0" smtClean="0">
                <a:latin typeface="Arial Rounded MT Bold" pitchFamily="34" charset="0"/>
              </a:rPr>
              <a:t>Providing time and space for our presentation</a:t>
            </a:r>
          </a:p>
          <a:p>
            <a:pPr indent="-365760">
              <a:spcBef>
                <a:spcPts val="0"/>
              </a:spcBef>
              <a:buClr>
                <a:srgbClr val="FF0000"/>
              </a:buClr>
            </a:pPr>
            <a:r>
              <a:rPr lang="en-US" sz="2400" b="1" dirty="0" smtClean="0">
                <a:latin typeface="Arial Rounded MT Bold" pitchFamily="34" charset="0"/>
              </a:rPr>
              <a:t>Distributing our literature and meeting schedules</a:t>
            </a:r>
          </a:p>
          <a:p>
            <a:pPr indent="-365760">
              <a:spcBef>
                <a:spcPts val="0"/>
              </a:spcBef>
              <a:buClr>
                <a:srgbClr val="FF0000"/>
              </a:buClr>
            </a:pPr>
            <a:r>
              <a:rPr lang="en-US" sz="2400" b="1" dirty="0" smtClean="0">
                <a:latin typeface="Arial Rounded MT Bold" pitchFamily="34" charset="0"/>
              </a:rPr>
              <a:t>Informing their colleagues about Al-Anon and our</a:t>
            </a:r>
          </a:p>
          <a:p>
            <a:pPr indent="-365760">
              <a:spcBef>
                <a:spcPts val="0"/>
              </a:spcBef>
              <a:buNone/>
            </a:pPr>
            <a:r>
              <a:rPr lang="en-US" sz="2400" b="1" dirty="0" smtClean="0">
                <a:latin typeface="Arial Rounded MT Bold" pitchFamily="34" charset="0"/>
              </a:rPr>
              <a:t>    services</a:t>
            </a:r>
          </a:p>
          <a:p>
            <a:endParaRPr lang="en-US" sz="2800" b="1" dirty="0" smtClean="0">
              <a:solidFill>
                <a:srgbClr val="7030A0"/>
              </a:solidFill>
              <a:latin typeface="Arial Rounded MT Bold" pitchFamily="34" charset="0"/>
            </a:endParaRPr>
          </a:p>
          <a:p>
            <a:pPr>
              <a:buNone/>
            </a:pPr>
            <a:endParaRPr lang="en-US" sz="2800" b="1" dirty="0">
              <a:solidFill>
                <a:srgbClr val="7030A0"/>
              </a:solidFill>
              <a:latin typeface="Arial Rounded MT Bold" pitchFamily="34" charset="0"/>
            </a:endParaRPr>
          </a:p>
        </p:txBody>
      </p:sp>
      <p:pic>
        <p:nvPicPr>
          <p:cNvPr id="3"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sp>
        <p:nvSpPr>
          <p:cNvPr id="5" name="Slide Number Placeholder 4"/>
          <p:cNvSpPr>
            <a:spLocks noGrp="1"/>
          </p:cNvSpPr>
          <p:nvPr>
            <p:ph type="sldNum" sz="quarter" idx="12"/>
          </p:nvPr>
        </p:nvSpPr>
        <p:spPr>
          <a:solidFill>
            <a:srgbClr val="FF0000"/>
          </a:solidFill>
        </p:spPr>
        <p:txBody>
          <a:bodyPr/>
          <a:lstStyle/>
          <a:p>
            <a:fld id="{6F42FDE4-A7DD-41A7-A0A6-9B649FB43336}" type="slidenum">
              <a:rPr kumimoji="0" lang="en-US" smtClean="0"/>
              <a:pPr/>
              <a:t>10</a:t>
            </a:fld>
            <a:endParaRPr kumimoji="0" lang="en-US" dirty="0"/>
          </a:p>
        </p:txBody>
      </p:sp>
      <p:sp>
        <p:nvSpPr>
          <p:cNvPr id="6" name="Footer Placeholder 5"/>
          <p:cNvSpPr>
            <a:spLocks noGrp="1"/>
          </p:cNvSpPr>
          <p:nvPr>
            <p:ph type="ftr" sz="quarter" idx="11"/>
          </p:nvPr>
        </p:nvSpPr>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9" name="TextBox 8"/>
          <p:cNvSpPr txBox="1"/>
          <p:nvPr/>
        </p:nvSpPr>
        <p:spPr>
          <a:xfrm rot="20275124">
            <a:off x="150415" y="273267"/>
            <a:ext cx="2392265" cy="1938992"/>
          </a:xfrm>
          <a:prstGeom prst="rect">
            <a:avLst/>
          </a:prstGeom>
          <a:noFill/>
        </p:spPr>
        <p:txBody>
          <a:bodyPr wrap="square" rtlCol="0">
            <a:spAutoFit/>
          </a:bodyPr>
          <a:lstStyle/>
          <a:p>
            <a:pPr algn="ctr"/>
            <a:r>
              <a:rPr lang="en-US" sz="4000" b="1" dirty="0" smtClean="0">
                <a:ln w="19050">
                  <a:solidFill>
                    <a:schemeClr val="accent3"/>
                  </a:solidFill>
                </a:ln>
                <a:latin typeface="Bodoni Poster" pitchFamily="18" charset="0"/>
              </a:rPr>
              <a:t>Don’t </a:t>
            </a:r>
            <a:r>
              <a:rPr lang="en-US" sz="3600" b="1" dirty="0" smtClean="0">
                <a:ln w="19050">
                  <a:solidFill>
                    <a:schemeClr val="accent3"/>
                  </a:solidFill>
                </a:ln>
                <a:latin typeface="Bodoni Poster" pitchFamily="18" charset="0"/>
              </a:rPr>
              <a:t>forget</a:t>
            </a:r>
            <a:r>
              <a:rPr lang="en-US" sz="4000" b="1" dirty="0" smtClean="0">
                <a:ln w="19050">
                  <a:solidFill>
                    <a:schemeClr val="accent3"/>
                  </a:solidFill>
                </a:ln>
                <a:latin typeface="Bodoni Poster" pitchFamily="18" charset="0"/>
              </a:rPr>
              <a:t> to</a:t>
            </a:r>
            <a:endParaRPr lang="en-US" sz="4000" b="1" dirty="0">
              <a:ln w="19050">
                <a:solidFill>
                  <a:schemeClr val="accent3"/>
                </a:solidFill>
              </a:ln>
              <a:latin typeface="Bodoni Poster" pitchFamily="18" charset="0"/>
            </a:endParaRPr>
          </a:p>
        </p:txBody>
      </p:sp>
      <p:pic>
        <p:nvPicPr>
          <p:cNvPr id="10" name="Picture 9" descr="Professionals.png"/>
          <p:cNvPicPr>
            <a:picLocks noChangeAspect="1"/>
          </p:cNvPicPr>
          <p:nvPr/>
        </p:nvPicPr>
        <p:blipFill>
          <a:blip r:embed="rId4" cstate="print"/>
          <a:stretch>
            <a:fillRect/>
          </a:stretch>
        </p:blipFill>
        <p:spPr>
          <a:xfrm>
            <a:off x="2362200" y="1143000"/>
            <a:ext cx="5791200" cy="2514600"/>
          </a:xfrm>
          <a:prstGeom prst="rect">
            <a:avLst/>
          </a:prstGeom>
          <a:ln w="19050">
            <a:solidFill>
              <a:schemeClr val="accent3"/>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Autofit/>
          </a:bodyPr>
          <a:lstStyle/>
          <a:p>
            <a:pPr algn="ctr"/>
            <a:r>
              <a:rPr lang="en-US" b="1" dirty="0" smtClean="0">
                <a:solidFill>
                  <a:schemeClr val="accent3"/>
                </a:solidFill>
                <a:latin typeface="Arial Black" pitchFamily="34" charset="0"/>
              </a:rPr>
              <a:t>Offer additional </a:t>
            </a:r>
            <a:br>
              <a:rPr lang="en-US" b="1" dirty="0" smtClean="0">
                <a:solidFill>
                  <a:schemeClr val="accent3"/>
                </a:solidFill>
                <a:latin typeface="Arial Black" pitchFamily="34" charset="0"/>
              </a:rPr>
            </a:br>
            <a:r>
              <a:rPr lang="en-US" b="1" dirty="0" smtClean="0">
                <a:solidFill>
                  <a:schemeClr val="accent3"/>
                </a:solidFill>
                <a:latin typeface="Arial Black" pitchFamily="34" charset="0"/>
              </a:rPr>
              <a:t>service projects </a:t>
            </a:r>
            <a:endParaRPr lang="en-US" b="1" dirty="0">
              <a:solidFill>
                <a:schemeClr val="accent3"/>
              </a:solidFill>
              <a:latin typeface="Arial Black" pitchFamily="34" charset="0"/>
            </a:endParaRPr>
          </a:p>
        </p:txBody>
      </p:sp>
      <p:sp>
        <p:nvSpPr>
          <p:cNvPr id="4" name="Slide Number Placeholder 3"/>
          <p:cNvSpPr>
            <a:spLocks noGrp="1"/>
          </p:cNvSpPr>
          <p:nvPr>
            <p:ph type="sldNum" sz="quarter" idx="12"/>
          </p:nvPr>
        </p:nvSpPr>
        <p:spPr>
          <a:solidFill>
            <a:srgbClr val="FF0000"/>
          </a:solidFill>
        </p:spPr>
        <p:txBody>
          <a:bodyPr/>
          <a:lstStyle/>
          <a:p>
            <a:fld id="{6F42FDE4-A7DD-41A7-A0A6-9B649FB43336}" type="slidenum">
              <a:rPr kumimoji="0" lang="en-US" smtClean="0"/>
              <a:pPr/>
              <a:t>11</a:t>
            </a:fld>
            <a:endParaRPr kumimoji="0" lang="en-US" dirty="0"/>
          </a:p>
        </p:txBody>
      </p:sp>
      <p:sp>
        <p:nvSpPr>
          <p:cNvPr id="7" name="Content Placeholder 6"/>
          <p:cNvSpPr>
            <a:spLocks noGrp="1"/>
          </p:cNvSpPr>
          <p:nvPr>
            <p:ph sz="quarter" idx="2"/>
          </p:nvPr>
        </p:nvSpPr>
        <p:spPr>
          <a:xfrm>
            <a:off x="4724400" y="1752600"/>
            <a:ext cx="4572000" cy="3886200"/>
          </a:xfrm>
        </p:spPr>
        <p:txBody>
          <a:bodyPr>
            <a:noAutofit/>
          </a:bodyPr>
          <a:lstStyle/>
          <a:p>
            <a:pPr>
              <a:spcBef>
                <a:spcPts val="0"/>
              </a:spcBef>
              <a:buClr>
                <a:srgbClr val="FF0000"/>
              </a:buClr>
            </a:pPr>
            <a:r>
              <a:rPr lang="en-US" sz="2400" b="1" dirty="0" smtClean="0">
                <a:latin typeface="Arial" pitchFamily="34" charset="0"/>
                <a:cs typeface="Arial" pitchFamily="34" charset="0"/>
              </a:rPr>
              <a:t>Provide Al-Anon information to other departments and  facility locations. </a:t>
            </a:r>
          </a:p>
          <a:p>
            <a:pPr>
              <a:spcBef>
                <a:spcPts val="0"/>
              </a:spcBef>
            </a:pPr>
            <a:endParaRPr lang="en-US" sz="1100" b="1" dirty="0" smtClean="0">
              <a:latin typeface="Arial" pitchFamily="34" charset="0"/>
              <a:cs typeface="Arial" pitchFamily="34" charset="0"/>
            </a:endParaRPr>
          </a:p>
          <a:p>
            <a:pPr>
              <a:spcBef>
                <a:spcPts val="0"/>
              </a:spcBef>
              <a:buClr>
                <a:srgbClr val="FF0000"/>
              </a:buClr>
            </a:pPr>
            <a:r>
              <a:rPr lang="en-US" sz="2400" b="1" dirty="0" smtClean="0">
                <a:latin typeface="Arial" pitchFamily="34" charset="0"/>
                <a:cs typeface="Arial" pitchFamily="34" charset="0"/>
              </a:rPr>
              <a:t>Offer presentations to alcoholic patients/clients.</a:t>
            </a:r>
          </a:p>
          <a:p>
            <a:pPr>
              <a:spcBef>
                <a:spcPts val="0"/>
              </a:spcBef>
            </a:pPr>
            <a:endParaRPr lang="en-US" sz="1100" b="1" dirty="0" smtClean="0">
              <a:latin typeface="Arial" pitchFamily="34" charset="0"/>
              <a:cs typeface="Arial" pitchFamily="34" charset="0"/>
            </a:endParaRPr>
          </a:p>
          <a:p>
            <a:pPr>
              <a:spcBef>
                <a:spcPts val="0"/>
              </a:spcBef>
              <a:buClr>
                <a:srgbClr val="FF0000"/>
              </a:buClr>
            </a:pPr>
            <a:r>
              <a:rPr lang="en-US" sz="2400" b="1" dirty="0" smtClean="0">
                <a:latin typeface="Arial" pitchFamily="34" charset="0"/>
                <a:cs typeface="Arial" pitchFamily="34" charset="0"/>
              </a:rPr>
              <a:t>Start a regular Al-Anon group at or near the facility. </a:t>
            </a:r>
          </a:p>
          <a:p>
            <a:pPr>
              <a:spcBef>
                <a:spcPts val="0"/>
              </a:spcBef>
              <a:buNone/>
            </a:pPr>
            <a:endParaRPr lang="en-US" sz="2400" b="1" dirty="0" smtClean="0">
              <a:latin typeface="Arial" pitchFamily="34" charset="0"/>
              <a:cs typeface="Arial" pitchFamily="34" charset="0"/>
            </a:endParaRPr>
          </a:p>
        </p:txBody>
      </p:sp>
      <p:pic>
        <p:nvPicPr>
          <p:cNvPr id="15" name="Picture 14" descr="clock.JPG"/>
          <p:cNvPicPr>
            <a:picLocks noChangeAspect="1"/>
          </p:cNvPicPr>
          <p:nvPr/>
        </p:nvPicPr>
        <p:blipFill>
          <a:blip r:embed="rId3" cstate="print"/>
          <a:stretch>
            <a:fillRect/>
          </a:stretch>
        </p:blipFill>
        <p:spPr>
          <a:xfrm rot="20940056">
            <a:off x="492573" y="1975184"/>
            <a:ext cx="3974660" cy="3141263"/>
          </a:xfrm>
          <a:prstGeom prst="rect">
            <a:avLst/>
          </a:prstGeom>
          <a:ln w="19050">
            <a:solidFill>
              <a:srgbClr val="C00000"/>
            </a:solidFill>
          </a:ln>
          <a:effectLst>
            <a:outerShdw blurRad="292100" dist="139700" dir="2700000" algn="tl" rotWithShape="0">
              <a:srgbClr val="333333">
                <a:alpha val="65000"/>
              </a:srgbClr>
            </a:outerShdw>
          </a:effectLst>
        </p:spPr>
      </p:pic>
      <p:sp>
        <p:nvSpPr>
          <p:cNvPr id="11" name="TextBox 10"/>
          <p:cNvSpPr txBox="1"/>
          <p:nvPr/>
        </p:nvSpPr>
        <p:spPr>
          <a:xfrm rot="20903336">
            <a:off x="2167939" y="2180851"/>
            <a:ext cx="2077813" cy="923330"/>
          </a:xfrm>
          <a:prstGeom prst="rect">
            <a:avLst/>
          </a:prstGeom>
          <a:noFill/>
          <a:ln>
            <a:noFill/>
          </a:ln>
        </p:spPr>
        <p:txBody>
          <a:bodyPr wrap="none" rtlCol="0">
            <a:spAutoFit/>
          </a:bodyPr>
          <a:lstStyle/>
          <a:p>
            <a:r>
              <a:rPr lang="en-US" sz="5400" b="1" dirty="0" smtClean="0">
                <a:ln w="28575">
                  <a:solidFill>
                    <a:schemeClr val="accent2">
                      <a:lumMod val="20000"/>
                      <a:lumOff val="80000"/>
                    </a:schemeClr>
                  </a:solidFill>
                </a:ln>
                <a:solidFill>
                  <a:schemeClr val="accent3"/>
                </a:solidFill>
                <a:latin typeface="Albertus Medium" pitchFamily="34" charset="0"/>
              </a:rPr>
              <a:t>Now’s</a:t>
            </a:r>
            <a:endParaRPr lang="en-US" sz="5400" b="1" dirty="0">
              <a:ln w="28575">
                <a:solidFill>
                  <a:schemeClr val="accent2">
                    <a:lumMod val="20000"/>
                    <a:lumOff val="80000"/>
                  </a:schemeClr>
                </a:solidFill>
              </a:ln>
              <a:solidFill>
                <a:schemeClr val="accent3"/>
              </a:solidFill>
              <a:latin typeface="Albertus Medium" pitchFamily="34" charset="0"/>
            </a:endParaRPr>
          </a:p>
        </p:txBody>
      </p:sp>
      <p:sp>
        <p:nvSpPr>
          <p:cNvPr id="12" name="TextBox 11"/>
          <p:cNvSpPr txBox="1"/>
          <p:nvPr/>
        </p:nvSpPr>
        <p:spPr>
          <a:xfrm rot="20883274">
            <a:off x="3259997" y="2727737"/>
            <a:ext cx="1117614" cy="923330"/>
          </a:xfrm>
          <a:prstGeom prst="rect">
            <a:avLst/>
          </a:prstGeom>
          <a:noFill/>
          <a:ln>
            <a:noFill/>
          </a:ln>
        </p:spPr>
        <p:txBody>
          <a:bodyPr wrap="none" rtlCol="0">
            <a:spAutoFit/>
          </a:bodyPr>
          <a:lstStyle/>
          <a:p>
            <a:r>
              <a:rPr lang="en-US" sz="5400" b="1" dirty="0" smtClean="0">
                <a:ln w="28575">
                  <a:solidFill>
                    <a:schemeClr val="accent2">
                      <a:lumMod val="20000"/>
                      <a:lumOff val="80000"/>
                    </a:schemeClr>
                  </a:solidFill>
                </a:ln>
                <a:solidFill>
                  <a:schemeClr val="accent3"/>
                </a:solidFill>
                <a:latin typeface="Albertus Medium" pitchFamily="34" charset="0"/>
              </a:rPr>
              <a:t>the</a:t>
            </a:r>
            <a:endParaRPr lang="en-US" sz="5400" b="1" dirty="0">
              <a:ln w="28575">
                <a:solidFill>
                  <a:schemeClr val="accent2">
                    <a:lumMod val="20000"/>
                    <a:lumOff val="80000"/>
                  </a:schemeClr>
                </a:solidFill>
              </a:ln>
              <a:solidFill>
                <a:schemeClr val="accent3"/>
              </a:solidFill>
              <a:latin typeface="Albertus Medium" pitchFamily="34" charset="0"/>
            </a:endParaRPr>
          </a:p>
        </p:txBody>
      </p:sp>
      <p:sp>
        <p:nvSpPr>
          <p:cNvPr id="13" name="TextBox 12"/>
          <p:cNvSpPr txBox="1"/>
          <p:nvPr/>
        </p:nvSpPr>
        <p:spPr>
          <a:xfrm rot="20958603">
            <a:off x="3009778" y="3397406"/>
            <a:ext cx="1489510" cy="923330"/>
          </a:xfrm>
          <a:prstGeom prst="rect">
            <a:avLst/>
          </a:prstGeom>
          <a:noFill/>
          <a:ln>
            <a:noFill/>
          </a:ln>
        </p:spPr>
        <p:txBody>
          <a:bodyPr wrap="none" rtlCol="0">
            <a:spAutoFit/>
          </a:bodyPr>
          <a:lstStyle/>
          <a:p>
            <a:r>
              <a:rPr lang="en-US" sz="5400" b="1" dirty="0" smtClean="0">
                <a:ln w="28575">
                  <a:solidFill>
                    <a:schemeClr val="accent2">
                      <a:lumMod val="20000"/>
                      <a:lumOff val="80000"/>
                    </a:schemeClr>
                  </a:solidFill>
                </a:ln>
                <a:solidFill>
                  <a:schemeClr val="accent3"/>
                </a:solidFill>
                <a:latin typeface="Albertus Medium" pitchFamily="34" charset="0"/>
              </a:rPr>
              <a:t>time</a:t>
            </a:r>
            <a:endParaRPr lang="en-US" sz="5400" b="1" dirty="0">
              <a:ln w="28575">
                <a:solidFill>
                  <a:schemeClr val="accent2">
                    <a:lumMod val="20000"/>
                    <a:lumOff val="80000"/>
                  </a:schemeClr>
                </a:solidFill>
              </a:ln>
              <a:solidFill>
                <a:schemeClr val="accent3"/>
              </a:solidFill>
              <a:latin typeface="Albertus Medium" pitchFamily="34" charset="0"/>
            </a:endParaRPr>
          </a:p>
        </p:txBody>
      </p:sp>
      <p:sp>
        <p:nvSpPr>
          <p:cNvPr id="16" name="Rectangle 15"/>
          <p:cNvSpPr/>
          <p:nvPr/>
        </p:nvSpPr>
        <p:spPr>
          <a:xfrm rot="10800000" flipV="1">
            <a:off x="762000" y="6324600"/>
            <a:ext cx="6096000" cy="307777"/>
          </a:xfrm>
          <a:prstGeom prst="rect">
            <a:avLst/>
          </a:prstGeom>
        </p:spPr>
        <p:txBody>
          <a:bodyPr wrap="square">
            <a:spAutoFit/>
          </a:bodyPr>
          <a:lstStyle/>
          <a:p>
            <a:r>
              <a:rPr lang="en-US" sz="1400" b="1" dirty="0" smtClean="0">
                <a:solidFill>
                  <a:schemeClr val="tx2"/>
                </a:solidFill>
                <a:latin typeface="Arial Rounded MT Bold" pitchFamily="34" charset="0"/>
              </a:rPr>
              <a:t>Al-Anon Family Group Headquarters, Inc.</a:t>
            </a:r>
            <a:endParaRPr lang="en-US" sz="1400" dirty="0">
              <a:solidFill>
                <a:schemeClr val="tx2"/>
              </a:solidFill>
            </a:endParaRPr>
          </a:p>
        </p:txBody>
      </p:sp>
      <p:pic>
        <p:nvPicPr>
          <p:cNvPr id="14" name="Picture 6" descr="Al-AnonLogo.jpg"/>
          <p:cNvPicPr>
            <a:picLocks noChangeAspect="1"/>
          </p:cNvPicPr>
          <p:nvPr/>
        </p:nvPicPr>
        <p:blipFill>
          <a:blip r:embed="rId4" cstate="print"/>
          <a:srcRect/>
          <a:stretch>
            <a:fillRect/>
          </a:stretch>
        </p:blipFill>
        <p:spPr bwMode="auto">
          <a:xfrm>
            <a:off x="8305800" y="6172200"/>
            <a:ext cx="609600" cy="457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990600" y="6248400"/>
            <a:ext cx="3962400" cy="457200"/>
          </a:xfrm>
        </p:spPr>
        <p:txBody>
          <a:bodyPr/>
          <a:lstStyle/>
          <a:p>
            <a:r>
              <a:rPr kumimoji="0" lang="en-US" b="1" dirty="0" smtClean="0">
                <a:latin typeface="Arial Rounded MT Bold" pitchFamily="34" charset="0"/>
              </a:rPr>
              <a:t>Al-Anon Family Group Headquarters, Inc. </a:t>
            </a:r>
            <a:endParaRPr kumimoji="0" lang="en-US" b="1" dirty="0">
              <a:latin typeface="Arial Rounded MT Bold" pitchFamily="34" charset="0"/>
            </a:endParaRPr>
          </a:p>
        </p:txBody>
      </p:sp>
      <p:sp>
        <p:nvSpPr>
          <p:cNvPr id="4" name="Slide Number Placeholder 3"/>
          <p:cNvSpPr>
            <a:spLocks noGrp="1"/>
          </p:cNvSpPr>
          <p:nvPr>
            <p:ph type="sldNum" sz="quarter" idx="12"/>
          </p:nvPr>
        </p:nvSpPr>
        <p:spPr>
          <a:solidFill>
            <a:srgbClr val="FF0000"/>
          </a:solidFill>
        </p:spPr>
        <p:txBody>
          <a:bodyPr/>
          <a:lstStyle/>
          <a:p>
            <a:fld id="{6F42FDE4-A7DD-41A7-A0A6-9B649FB43336}" type="slidenum">
              <a:rPr kumimoji="0" lang="en-US" smtClean="0"/>
              <a:pPr/>
              <a:t>12</a:t>
            </a:fld>
            <a:endParaRPr kumimoji="0" lang="en-US" dirty="0"/>
          </a:p>
        </p:txBody>
      </p:sp>
      <p:sp>
        <p:nvSpPr>
          <p:cNvPr id="2" name="Title 1"/>
          <p:cNvSpPr>
            <a:spLocks noGrp="1"/>
          </p:cNvSpPr>
          <p:nvPr>
            <p:ph type="title" idx="4294967295"/>
          </p:nvPr>
        </p:nvSpPr>
        <p:spPr>
          <a:xfrm>
            <a:off x="0" y="274638"/>
            <a:ext cx="9144000" cy="944562"/>
          </a:xfrm>
        </p:spPr>
        <p:txBody>
          <a:bodyPr>
            <a:normAutofit/>
          </a:bodyPr>
          <a:lstStyle/>
          <a:p>
            <a:pPr algn="ctr"/>
            <a:r>
              <a:rPr lang="en-US" b="1" dirty="0" smtClean="0">
                <a:solidFill>
                  <a:schemeClr val="accent3"/>
                </a:solidFill>
                <a:latin typeface="Arial Rounded MT Bold" pitchFamily="34" charset="0"/>
              </a:rPr>
              <a:t>Ready to contact another facility? </a:t>
            </a:r>
            <a:endParaRPr lang="en-US" b="1" dirty="0">
              <a:solidFill>
                <a:schemeClr val="accent3"/>
              </a:solidFill>
              <a:latin typeface="Arial Rounded MT Bold" pitchFamily="34" charset="0"/>
            </a:endParaRPr>
          </a:p>
        </p:txBody>
      </p:sp>
      <p:pic>
        <p:nvPicPr>
          <p:cNvPr id="11"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pic>
        <p:nvPicPr>
          <p:cNvPr id="12" name="Picture 11" descr="thumbnailCAJX5RE4.jpg"/>
          <p:cNvPicPr>
            <a:picLocks noChangeAspect="1"/>
          </p:cNvPicPr>
          <p:nvPr/>
        </p:nvPicPr>
        <p:blipFill>
          <a:blip r:embed="rId4" cstate="print"/>
          <a:stretch>
            <a:fillRect/>
          </a:stretch>
        </p:blipFill>
        <p:spPr>
          <a:xfrm>
            <a:off x="914400" y="1371600"/>
            <a:ext cx="7315200" cy="4576763"/>
          </a:xfrm>
          <a:prstGeom prst="rect">
            <a:avLst/>
          </a:prstGeom>
          <a:ln w="19050">
            <a:solidFill>
              <a:srgbClr val="FF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rmAutofit/>
          </a:bodyPr>
          <a:lstStyle/>
          <a:p>
            <a:pPr algn="ctr"/>
            <a:r>
              <a:rPr lang="en-US" sz="4800" b="1" dirty="0" smtClean="0">
                <a:solidFill>
                  <a:schemeClr val="accent3"/>
                </a:solidFill>
                <a:latin typeface="Arial Black" pitchFamily="34" charset="0"/>
              </a:rPr>
              <a:t>Module Four</a:t>
            </a:r>
            <a:endParaRPr lang="en-US" sz="4800" b="1" dirty="0">
              <a:solidFill>
                <a:schemeClr val="accent3"/>
              </a:solidFill>
              <a:latin typeface="Arial Black" pitchFamily="34" charset="0"/>
            </a:endParaRPr>
          </a:p>
        </p:txBody>
      </p:sp>
      <p:sp>
        <p:nvSpPr>
          <p:cNvPr id="3" name="Content Placeholder 2"/>
          <p:cNvSpPr>
            <a:spLocks noGrp="1"/>
          </p:cNvSpPr>
          <p:nvPr>
            <p:ph sz="quarter" idx="1"/>
          </p:nvPr>
        </p:nvSpPr>
        <p:spPr>
          <a:xfrm>
            <a:off x="685800" y="1219200"/>
            <a:ext cx="7772400" cy="4114800"/>
          </a:xfrm>
        </p:spPr>
        <p:txBody>
          <a:bodyPr>
            <a:normAutofit fontScale="85000" lnSpcReduction="20000"/>
          </a:bodyPr>
          <a:lstStyle/>
          <a:p>
            <a:pPr marL="514350" indent="-514350">
              <a:buNone/>
            </a:pPr>
            <a:endParaRPr lang="en-US" sz="2400" b="1" dirty="0" smtClean="0">
              <a:solidFill>
                <a:schemeClr val="accent5"/>
              </a:solidFill>
              <a:latin typeface="Arial Rounded MT Bold" pitchFamily="34" charset="0"/>
            </a:endParaRPr>
          </a:p>
          <a:p>
            <a:pPr marL="514350" indent="-514350">
              <a:buClr>
                <a:srgbClr val="FF0000"/>
              </a:buClr>
            </a:pPr>
            <a:r>
              <a:rPr lang="en-US" sz="3900" b="1" dirty="0" smtClean="0">
                <a:latin typeface="Arial Rounded MT Bold" pitchFamily="34" charset="0"/>
                <a:cs typeface="Arial" pitchFamily="34" charset="0"/>
              </a:rPr>
              <a:t>Stage four, Evaluation</a:t>
            </a:r>
          </a:p>
          <a:p>
            <a:pPr marL="514350" indent="-514350">
              <a:buClr>
                <a:srgbClr val="FF0000"/>
              </a:buClr>
              <a:buNone/>
            </a:pPr>
            <a:endParaRPr lang="en-US" sz="3900" b="1" dirty="0" smtClean="0">
              <a:latin typeface="Arial Rounded MT Bold" pitchFamily="34" charset="0"/>
              <a:cs typeface="Arial" pitchFamily="34" charset="0"/>
            </a:endParaRPr>
          </a:p>
          <a:p>
            <a:pPr marL="514350" indent="-514350">
              <a:buClr>
                <a:srgbClr val="FF0000"/>
              </a:buClr>
            </a:pPr>
            <a:r>
              <a:rPr lang="en-US" sz="3900" b="1" dirty="0" smtClean="0">
                <a:latin typeface="Arial Rounded MT Bold" pitchFamily="34" charset="0"/>
                <a:cs typeface="Arial" pitchFamily="34" charset="0"/>
              </a:rPr>
              <a:t>Stage five, Making adjustments</a:t>
            </a:r>
            <a:endParaRPr lang="en-US" sz="3900" b="1" dirty="0" smtClean="0">
              <a:latin typeface="Arial Rounded MT Bold" pitchFamily="34" charset="0"/>
            </a:endParaRPr>
          </a:p>
          <a:p>
            <a:pPr marL="514350" indent="-514350">
              <a:buNone/>
            </a:pPr>
            <a:endParaRPr lang="en-US" sz="3900" b="1" dirty="0" smtClean="0">
              <a:latin typeface="Arial Rounded MT Bold" pitchFamily="34" charset="0"/>
            </a:endParaRPr>
          </a:p>
          <a:p>
            <a:pPr marL="514350" indent="-514350">
              <a:buClr>
                <a:srgbClr val="FF0000"/>
              </a:buClr>
            </a:pPr>
            <a:r>
              <a:rPr lang="en-US" sz="3900" b="1" dirty="0" smtClean="0">
                <a:latin typeface="Arial Rounded MT Bold" pitchFamily="34" charset="0"/>
              </a:rPr>
              <a:t>Celebrating our successes</a:t>
            </a:r>
          </a:p>
          <a:p>
            <a:pPr marL="514350" indent="-514350"/>
            <a:endParaRPr lang="en-US" sz="3500" b="1" dirty="0" smtClean="0">
              <a:latin typeface="Arial Rounded MT Bold" pitchFamily="34" charset="0"/>
            </a:endParaRPr>
          </a:p>
          <a:p>
            <a:pPr marL="514350" indent="-514350">
              <a:buNone/>
            </a:pPr>
            <a:endParaRPr lang="en-US" sz="3500" b="1" dirty="0" smtClean="0">
              <a:solidFill>
                <a:schemeClr val="accent5"/>
              </a:solidFill>
              <a:latin typeface="Arial Rounded MT Bold" pitchFamily="34" charset="0"/>
            </a:endParaRPr>
          </a:p>
          <a:p>
            <a:pPr marL="514350" indent="-514350">
              <a:buNone/>
            </a:pPr>
            <a:r>
              <a:rPr lang="en-US" sz="3500" b="1" dirty="0" smtClean="0">
                <a:solidFill>
                  <a:schemeClr val="accent5"/>
                </a:solidFill>
                <a:latin typeface="Arial Rounded MT Bold" pitchFamily="34" charset="0"/>
              </a:rPr>
              <a:t>	</a:t>
            </a:r>
          </a:p>
          <a:p>
            <a:pPr marL="514350" indent="-514350">
              <a:buNone/>
            </a:pPr>
            <a:endParaRPr lang="en-US" sz="3200" b="1" dirty="0" smtClean="0">
              <a:solidFill>
                <a:schemeClr val="accent2"/>
              </a:solidFill>
              <a:latin typeface="Arial Rounded MT Bold" pitchFamily="34" charset="0"/>
            </a:endParaRPr>
          </a:p>
          <a:p>
            <a:pPr marL="514350" indent="-514350">
              <a:buNone/>
            </a:pPr>
            <a:endParaRPr lang="en-US" sz="2800" b="1" dirty="0">
              <a:solidFill>
                <a:schemeClr val="accent2"/>
              </a:solidFill>
              <a:latin typeface="Arial Rounded MT Bold" pitchFamily="34" charset="0"/>
            </a:endParaRPr>
          </a:p>
        </p:txBody>
      </p:sp>
      <p:pic>
        <p:nvPicPr>
          <p:cNvPr id="6"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sp>
        <p:nvSpPr>
          <p:cNvPr id="9" name="Footer Placeholder 2"/>
          <p:cNvSpPr>
            <a:spLocks noGrp="1"/>
          </p:cNvSpPr>
          <p:nvPr>
            <p:ph type="ftr" sz="quarter" idx="11"/>
          </p:nvPr>
        </p:nvSpPr>
        <p:spPr>
          <a:xfrm>
            <a:off x="914400" y="6172200"/>
            <a:ext cx="3962400" cy="457200"/>
          </a:xfrm>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10" name="Slide Number Placeholder 3"/>
          <p:cNvSpPr>
            <a:spLocks noGrp="1"/>
          </p:cNvSpPr>
          <p:nvPr>
            <p:ph type="sldNum" sz="quarter" idx="12"/>
          </p:nvPr>
        </p:nvSpPr>
        <p:spPr>
          <a:xfrm>
            <a:off x="146304" y="6210300"/>
            <a:ext cx="457200" cy="457200"/>
          </a:xfrm>
          <a:solidFill>
            <a:srgbClr val="C00000"/>
          </a:solidFill>
        </p:spPr>
        <p:txBody>
          <a:bodyPr/>
          <a:lstStyle/>
          <a:p>
            <a:fld id="{6F42FDE4-A7DD-41A7-A0A6-9B649FB43336}" type="slidenum">
              <a:rPr kumimoji="0" lang="en-US" smtClean="0"/>
              <a:pPr/>
              <a:t>2</a:t>
            </a:fld>
            <a:endParaRPr kumimoji="0"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9677400" cy="2743200"/>
          </a:xfrm>
          <a:noFill/>
        </p:spPr>
        <p:txBody>
          <a:bodyPr>
            <a:noAutofit/>
          </a:bodyPr>
          <a:lstStyle/>
          <a:p>
            <a:pPr algn="ctr"/>
            <a:r>
              <a:rPr lang="en-US" sz="3600" b="1" dirty="0" smtClean="0">
                <a:solidFill>
                  <a:schemeClr val="accent3"/>
                </a:solidFill>
                <a:latin typeface="Arial Black" pitchFamily="34" charset="0"/>
              </a:rPr>
              <a:t>An evaluation and making adjustments are the </a:t>
            </a:r>
            <a:r>
              <a:rPr lang="en-US" sz="3600" b="1" dirty="0" smtClean="0">
                <a:solidFill>
                  <a:schemeClr val="tx1"/>
                </a:solidFill>
                <a:latin typeface="Arial Black" pitchFamily="34" charset="0"/>
              </a:rPr>
              <a:t>fourth </a:t>
            </a:r>
            <a:r>
              <a:rPr lang="en-US" sz="3600" b="1" dirty="0" smtClean="0">
                <a:solidFill>
                  <a:srgbClr val="C00000"/>
                </a:solidFill>
                <a:latin typeface="Arial Black" pitchFamily="34" charset="0"/>
              </a:rPr>
              <a:t>and</a:t>
            </a:r>
            <a:r>
              <a:rPr lang="en-US" sz="3600" b="1" dirty="0" smtClean="0">
                <a:solidFill>
                  <a:schemeClr val="tx1"/>
                </a:solidFill>
                <a:latin typeface="Arial Black" pitchFamily="34" charset="0"/>
              </a:rPr>
              <a:t> fifth </a:t>
            </a:r>
            <a:r>
              <a:rPr lang="en-US" sz="3600" b="1" dirty="0" smtClean="0">
                <a:solidFill>
                  <a:schemeClr val="accent3"/>
                </a:solidFill>
                <a:latin typeface="Arial Black" pitchFamily="34" charset="0"/>
              </a:rPr>
              <a:t>stages of the planning process </a:t>
            </a:r>
            <a:endParaRPr lang="en-US" sz="3600" b="1" dirty="0">
              <a:solidFill>
                <a:schemeClr val="accent3"/>
              </a:solidFill>
              <a:latin typeface="Arial Black" pitchFamily="34" charset="0"/>
            </a:endParaRPr>
          </a:p>
        </p:txBody>
      </p:sp>
      <p:sp>
        <p:nvSpPr>
          <p:cNvPr id="4" name="Content Placeholder 3"/>
          <p:cNvSpPr>
            <a:spLocks noGrp="1"/>
          </p:cNvSpPr>
          <p:nvPr>
            <p:ph sz="quarter" idx="4294967295"/>
          </p:nvPr>
        </p:nvSpPr>
        <p:spPr>
          <a:xfrm>
            <a:off x="457200" y="1828800"/>
            <a:ext cx="7848600" cy="4191000"/>
          </a:xfrm>
        </p:spPr>
        <p:txBody>
          <a:bodyPr>
            <a:normAutofit/>
          </a:bodyPr>
          <a:lstStyle/>
          <a:p>
            <a:pPr>
              <a:buNone/>
            </a:pPr>
            <a:endParaRPr lang="en-US" sz="2400" b="1" dirty="0" smtClean="0">
              <a:solidFill>
                <a:srgbClr val="7030A0"/>
              </a:solidFill>
              <a:latin typeface="Arial Rounded MT Bold" pitchFamily="34" charset="0"/>
            </a:endParaRPr>
          </a:p>
          <a:p>
            <a:pPr>
              <a:buNone/>
            </a:pPr>
            <a:endParaRPr lang="en-US" sz="1000" b="1" dirty="0" smtClean="0">
              <a:solidFill>
                <a:srgbClr val="7030A0"/>
              </a:solidFill>
              <a:latin typeface="Arial Rounded MT Bold" pitchFamily="34" charset="0"/>
            </a:endParaRPr>
          </a:p>
          <a:p>
            <a:endParaRPr lang="en-US" sz="2400" b="1" dirty="0" smtClean="0">
              <a:solidFill>
                <a:srgbClr val="7030A0"/>
              </a:solidFill>
              <a:latin typeface="Arial Rounded MT Bold" pitchFamily="34" charset="0"/>
            </a:endParaRPr>
          </a:p>
          <a:p>
            <a:pPr>
              <a:buNone/>
            </a:pPr>
            <a:endParaRPr lang="en-US" sz="2400" b="1" dirty="0">
              <a:solidFill>
                <a:srgbClr val="7030A0"/>
              </a:solidFill>
              <a:latin typeface="Arial Rounded MT Bold" pitchFamily="34" charset="0"/>
            </a:endParaRPr>
          </a:p>
        </p:txBody>
      </p:sp>
      <p:pic>
        <p:nvPicPr>
          <p:cNvPr id="3"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solidFill>
            <a:srgbClr val="FF0000"/>
          </a:solidFill>
          <a:ln w="9525">
            <a:noFill/>
            <a:miter lim="800000"/>
            <a:headEnd/>
            <a:tailEnd/>
          </a:ln>
        </p:spPr>
      </p:pic>
      <p:sp>
        <p:nvSpPr>
          <p:cNvPr id="8" name="Footer Placeholder 2"/>
          <p:cNvSpPr>
            <a:spLocks noGrp="1"/>
          </p:cNvSpPr>
          <p:nvPr>
            <p:ph type="ftr" sz="quarter" idx="11"/>
          </p:nvPr>
        </p:nvSpPr>
        <p:spPr>
          <a:xfrm>
            <a:off x="914400" y="6172200"/>
            <a:ext cx="3962400" cy="457200"/>
          </a:xfrm>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9" name="Slide Number Placeholder 3"/>
          <p:cNvSpPr>
            <a:spLocks noGrp="1"/>
          </p:cNvSpPr>
          <p:nvPr>
            <p:ph type="sldNum" sz="quarter" idx="12"/>
          </p:nvPr>
        </p:nvSpPr>
        <p:spPr>
          <a:xfrm>
            <a:off x="146304" y="6210300"/>
            <a:ext cx="457200" cy="457200"/>
          </a:xfrm>
          <a:solidFill>
            <a:srgbClr val="FF0000"/>
          </a:solidFill>
        </p:spPr>
        <p:txBody>
          <a:bodyPr/>
          <a:lstStyle/>
          <a:p>
            <a:fld id="{6F42FDE4-A7DD-41A7-A0A6-9B649FB43336}" type="slidenum">
              <a:rPr kumimoji="0" lang="en-US" smtClean="0"/>
              <a:pPr/>
              <a:t>3</a:t>
            </a:fld>
            <a:endParaRPr kumimoji="0" lang="en-US" dirty="0"/>
          </a:p>
        </p:txBody>
      </p:sp>
      <p:pic>
        <p:nvPicPr>
          <p:cNvPr id="10" name="Picture 9" descr="Make Ajustments.JPG"/>
          <p:cNvPicPr>
            <a:picLocks noChangeAspect="1"/>
          </p:cNvPicPr>
          <p:nvPr/>
        </p:nvPicPr>
        <p:blipFill>
          <a:blip r:embed="rId4" cstate="print"/>
          <a:stretch>
            <a:fillRect/>
          </a:stretch>
        </p:blipFill>
        <p:spPr>
          <a:xfrm>
            <a:off x="1819275" y="2133600"/>
            <a:ext cx="5572125" cy="3882504"/>
          </a:xfrm>
          <a:prstGeom prst="rect">
            <a:avLst/>
          </a:prstGeom>
          <a:ln w="38100">
            <a:solidFill>
              <a:schemeClr val="accent3"/>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6200"/>
            <a:ext cx="9144000" cy="1752600"/>
          </a:xfrm>
        </p:spPr>
        <p:txBody>
          <a:bodyPr>
            <a:noAutofit/>
          </a:bodyPr>
          <a:lstStyle/>
          <a:p>
            <a:pPr algn="ctr"/>
            <a:r>
              <a:rPr lang="en-US" sz="3600" b="1" dirty="0" smtClean="0">
                <a:solidFill>
                  <a:schemeClr val="accent3"/>
                </a:solidFill>
                <a:latin typeface="Arial Black" pitchFamily="34" charset="0"/>
              </a:rPr>
              <a:t>Take an “inventory” of the project</a:t>
            </a:r>
            <a:r>
              <a:rPr lang="en-US" sz="3600" b="1" dirty="0" smtClean="0">
                <a:solidFill>
                  <a:schemeClr val="accent5"/>
                </a:solidFill>
                <a:latin typeface="Arial Black" pitchFamily="34" charset="0"/>
              </a:rPr>
              <a:t/>
            </a:r>
            <a:br>
              <a:rPr lang="en-US" sz="3600" b="1" dirty="0" smtClean="0">
                <a:solidFill>
                  <a:schemeClr val="accent5"/>
                </a:solidFill>
                <a:latin typeface="Arial Black" pitchFamily="34" charset="0"/>
              </a:rPr>
            </a:br>
            <a:endParaRPr lang="en-US" sz="3600" b="1" dirty="0">
              <a:solidFill>
                <a:schemeClr val="accent5"/>
              </a:solidFill>
              <a:latin typeface="Arial Black" pitchFamily="34" charset="0"/>
            </a:endParaRPr>
          </a:p>
        </p:txBody>
      </p:sp>
      <p:pic>
        <p:nvPicPr>
          <p:cNvPr id="10"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sp>
        <p:nvSpPr>
          <p:cNvPr id="6" name="Footer Placeholder 2"/>
          <p:cNvSpPr>
            <a:spLocks noGrp="1"/>
          </p:cNvSpPr>
          <p:nvPr>
            <p:ph type="ftr" sz="quarter" idx="11"/>
          </p:nvPr>
        </p:nvSpPr>
        <p:spPr>
          <a:xfrm>
            <a:off x="914400" y="6172200"/>
            <a:ext cx="3962400" cy="457200"/>
          </a:xfrm>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9" name="Slide Number Placeholder 3"/>
          <p:cNvSpPr>
            <a:spLocks noGrp="1"/>
          </p:cNvSpPr>
          <p:nvPr>
            <p:ph type="sldNum" sz="quarter" idx="12"/>
          </p:nvPr>
        </p:nvSpPr>
        <p:spPr>
          <a:xfrm>
            <a:off x="146304" y="6210300"/>
            <a:ext cx="457200" cy="457200"/>
          </a:xfrm>
          <a:solidFill>
            <a:srgbClr val="FF0000"/>
          </a:solidFill>
        </p:spPr>
        <p:txBody>
          <a:bodyPr/>
          <a:lstStyle/>
          <a:p>
            <a:fld id="{6F42FDE4-A7DD-41A7-A0A6-9B649FB43336}" type="slidenum">
              <a:rPr kumimoji="0" lang="en-US" smtClean="0"/>
              <a:pPr/>
              <a:t>4</a:t>
            </a:fld>
            <a:endParaRPr kumimoji="0" lang="en-US" dirty="0"/>
          </a:p>
        </p:txBody>
      </p:sp>
      <p:pic>
        <p:nvPicPr>
          <p:cNvPr id="8" name="Picture 7" descr="Inventory checklist.PNG"/>
          <p:cNvPicPr>
            <a:picLocks noChangeAspect="1"/>
          </p:cNvPicPr>
          <p:nvPr/>
        </p:nvPicPr>
        <p:blipFill>
          <a:blip r:embed="rId4" cstate="print"/>
          <a:stretch>
            <a:fillRect/>
          </a:stretch>
        </p:blipFill>
        <p:spPr>
          <a:xfrm>
            <a:off x="568281" y="1295400"/>
            <a:ext cx="8007439" cy="3927656"/>
          </a:xfrm>
          <a:prstGeom prst="rect">
            <a:avLst/>
          </a:prstGeom>
          <a:ln w="28575">
            <a:solidFill>
              <a:schemeClr val="accent3"/>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ln>
            <a:noFill/>
          </a:ln>
        </p:spPr>
        <p:txBody>
          <a:bodyPr>
            <a:normAutofit/>
          </a:bodyPr>
          <a:lstStyle/>
          <a:p>
            <a:pPr algn="ctr"/>
            <a:r>
              <a:rPr lang="en-US" sz="3600" b="1" dirty="0" smtClean="0">
                <a:solidFill>
                  <a:schemeClr val="accent3"/>
                </a:solidFill>
                <a:latin typeface="Arial Black" pitchFamily="34" charset="0"/>
              </a:rPr>
              <a:t>Review the responses </a:t>
            </a:r>
            <a:br>
              <a:rPr lang="en-US" sz="3600" b="1" dirty="0" smtClean="0">
                <a:solidFill>
                  <a:schemeClr val="accent3"/>
                </a:solidFill>
                <a:latin typeface="Arial Black" pitchFamily="34" charset="0"/>
              </a:rPr>
            </a:br>
            <a:r>
              <a:rPr lang="en-US" sz="3600" b="1" dirty="0" smtClean="0">
                <a:solidFill>
                  <a:schemeClr val="accent3"/>
                </a:solidFill>
                <a:latin typeface="Arial Black" pitchFamily="34" charset="0"/>
              </a:rPr>
              <a:t>to the evaluation questions </a:t>
            </a:r>
            <a:endParaRPr lang="en-US" sz="3600" b="1" dirty="0">
              <a:solidFill>
                <a:schemeClr val="accent3"/>
              </a:solidFill>
              <a:latin typeface="Arial Black" pitchFamily="34" charset="0"/>
            </a:endParaRPr>
          </a:p>
        </p:txBody>
      </p:sp>
      <p:pic>
        <p:nvPicPr>
          <p:cNvPr id="4"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solidFill>
            <a:schemeClr val="accent3"/>
          </a:solidFill>
          <a:ln w="9525">
            <a:noFill/>
            <a:miter lim="800000"/>
            <a:headEnd/>
            <a:tailEnd/>
          </a:ln>
        </p:spPr>
      </p:pic>
      <p:pic>
        <p:nvPicPr>
          <p:cNvPr id="8" name="Picture 7" descr="imagesCAB8UAHH.jpg"/>
          <p:cNvPicPr>
            <a:picLocks noChangeAspect="1"/>
          </p:cNvPicPr>
          <p:nvPr/>
        </p:nvPicPr>
        <p:blipFill>
          <a:blip r:embed="rId4" cstate="print"/>
          <a:stretch>
            <a:fillRect/>
          </a:stretch>
        </p:blipFill>
        <p:spPr>
          <a:xfrm>
            <a:off x="1905000" y="1447800"/>
            <a:ext cx="5334000" cy="4572000"/>
          </a:xfrm>
          <a:prstGeom prst="rect">
            <a:avLst/>
          </a:prstGeom>
          <a:ln w="19050">
            <a:solidFill>
              <a:schemeClr val="accent3"/>
            </a:solidFill>
          </a:ln>
          <a:effectLst>
            <a:outerShdw blurRad="292100" dist="139700" dir="2700000" algn="tl" rotWithShape="0">
              <a:srgbClr val="333333">
                <a:alpha val="65000"/>
              </a:srgbClr>
            </a:outerShdw>
          </a:effectLst>
        </p:spPr>
      </p:pic>
      <p:sp>
        <p:nvSpPr>
          <p:cNvPr id="7" name="Footer Placeholder 2"/>
          <p:cNvSpPr>
            <a:spLocks noGrp="1"/>
          </p:cNvSpPr>
          <p:nvPr>
            <p:ph type="ftr" sz="quarter" idx="11"/>
          </p:nvPr>
        </p:nvSpPr>
        <p:spPr>
          <a:xfrm>
            <a:off x="914400" y="6172200"/>
            <a:ext cx="3962400" cy="457200"/>
          </a:xfrm>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9" name="Slide Number Placeholder 3"/>
          <p:cNvSpPr>
            <a:spLocks noGrp="1"/>
          </p:cNvSpPr>
          <p:nvPr>
            <p:ph type="sldNum" sz="quarter" idx="12"/>
          </p:nvPr>
        </p:nvSpPr>
        <p:spPr>
          <a:xfrm>
            <a:off x="146304" y="6210300"/>
            <a:ext cx="457200" cy="457200"/>
          </a:xfrm>
          <a:solidFill>
            <a:srgbClr val="FF0000"/>
          </a:solidFill>
        </p:spPr>
        <p:txBody>
          <a:bodyPr/>
          <a:lstStyle/>
          <a:p>
            <a:fld id="{6F42FDE4-A7DD-41A7-A0A6-9B649FB43336}" type="slidenum">
              <a:rPr kumimoji="0" lang="en-US" smtClean="0"/>
              <a:pPr/>
              <a:t>5</a:t>
            </a:fld>
            <a:endParaRPr kumimoji="0"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600200"/>
          </a:xfrm>
          <a:noFill/>
        </p:spPr>
        <p:txBody>
          <a:bodyPr>
            <a:noAutofit/>
          </a:bodyPr>
          <a:lstStyle/>
          <a:p>
            <a:pPr algn="ctr"/>
            <a:r>
              <a:rPr lang="en-US" b="1" dirty="0" smtClean="0">
                <a:solidFill>
                  <a:schemeClr val="accent3"/>
                </a:solidFill>
                <a:latin typeface="Arial Black" pitchFamily="34" charset="0"/>
              </a:rPr>
              <a:t>Stage five</a:t>
            </a:r>
            <a:br>
              <a:rPr lang="en-US" b="1" dirty="0" smtClean="0">
                <a:solidFill>
                  <a:schemeClr val="accent3"/>
                </a:solidFill>
                <a:latin typeface="Arial Black" pitchFamily="34" charset="0"/>
              </a:rPr>
            </a:br>
            <a:r>
              <a:rPr lang="en-US" b="1" dirty="0" smtClean="0">
                <a:solidFill>
                  <a:schemeClr val="accent3"/>
                </a:solidFill>
                <a:latin typeface="Arial Black" pitchFamily="34" charset="0"/>
              </a:rPr>
              <a:t>Make needed adjustments </a:t>
            </a:r>
            <a:endParaRPr lang="en-US" b="1" dirty="0">
              <a:solidFill>
                <a:schemeClr val="accent3"/>
              </a:solidFill>
              <a:latin typeface="Arial Black" pitchFamily="34" charset="0"/>
            </a:endParaRPr>
          </a:p>
        </p:txBody>
      </p:sp>
      <p:sp>
        <p:nvSpPr>
          <p:cNvPr id="4" name="Content Placeholder 3"/>
          <p:cNvSpPr>
            <a:spLocks noGrp="1"/>
          </p:cNvSpPr>
          <p:nvPr>
            <p:ph sz="quarter" idx="4294967295"/>
          </p:nvPr>
        </p:nvSpPr>
        <p:spPr>
          <a:xfrm>
            <a:off x="457200" y="1828800"/>
            <a:ext cx="7848600" cy="4191000"/>
          </a:xfrm>
        </p:spPr>
        <p:txBody>
          <a:bodyPr>
            <a:normAutofit/>
          </a:bodyPr>
          <a:lstStyle/>
          <a:p>
            <a:pPr>
              <a:buNone/>
            </a:pPr>
            <a:endParaRPr lang="en-US" sz="2400" b="1" dirty="0" smtClean="0">
              <a:solidFill>
                <a:srgbClr val="7030A0"/>
              </a:solidFill>
              <a:latin typeface="Arial Rounded MT Bold" pitchFamily="34" charset="0"/>
            </a:endParaRPr>
          </a:p>
          <a:p>
            <a:pPr>
              <a:buNone/>
            </a:pPr>
            <a:endParaRPr lang="en-US" sz="1000" b="1" dirty="0" smtClean="0">
              <a:solidFill>
                <a:srgbClr val="7030A0"/>
              </a:solidFill>
              <a:latin typeface="Arial Rounded MT Bold" pitchFamily="34" charset="0"/>
            </a:endParaRPr>
          </a:p>
          <a:p>
            <a:endParaRPr lang="en-US" sz="2400" b="1" dirty="0" smtClean="0">
              <a:solidFill>
                <a:srgbClr val="7030A0"/>
              </a:solidFill>
              <a:latin typeface="Arial Rounded MT Bold" pitchFamily="34" charset="0"/>
            </a:endParaRPr>
          </a:p>
          <a:p>
            <a:pPr>
              <a:buNone/>
            </a:pPr>
            <a:endParaRPr lang="en-US" sz="2400" b="1" dirty="0">
              <a:solidFill>
                <a:srgbClr val="7030A0"/>
              </a:solidFill>
              <a:latin typeface="Arial Rounded MT Bold" pitchFamily="34" charset="0"/>
            </a:endParaRPr>
          </a:p>
        </p:txBody>
      </p:sp>
      <p:pic>
        <p:nvPicPr>
          <p:cNvPr id="3"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sp>
        <p:nvSpPr>
          <p:cNvPr id="8" name="Footer Placeholder 2"/>
          <p:cNvSpPr>
            <a:spLocks noGrp="1"/>
          </p:cNvSpPr>
          <p:nvPr>
            <p:ph type="ftr" sz="quarter" idx="11"/>
          </p:nvPr>
        </p:nvSpPr>
        <p:spPr>
          <a:xfrm>
            <a:off x="914400" y="6172200"/>
            <a:ext cx="3962400" cy="457200"/>
          </a:xfrm>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9" name="Slide Number Placeholder 3"/>
          <p:cNvSpPr>
            <a:spLocks noGrp="1"/>
          </p:cNvSpPr>
          <p:nvPr>
            <p:ph type="sldNum" sz="quarter" idx="12"/>
          </p:nvPr>
        </p:nvSpPr>
        <p:spPr>
          <a:xfrm>
            <a:off x="146304" y="6210300"/>
            <a:ext cx="457200" cy="457200"/>
          </a:xfrm>
          <a:solidFill>
            <a:srgbClr val="FF0000"/>
          </a:solidFill>
        </p:spPr>
        <p:txBody>
          <a:bodyPr/>
          <a:lstStyle/>
          <a:p>
            <a:fld id="{6F42FDE4-A7DD-41A7-A0A6-9B649FB43336}" type="slidenum">
              <a:rPr kumimoji="0" lang="en-US" smtClean="0"/>
              <a:pPr/>
              <a:t>6</a:t>
            </a:fld>
            <a:endParaRPr kumimoji="0" lang="en-US" dirty="0"/>
          </a:p>
        </p:txBody>
      </p:sp>
      <p:pic>
        <p:nvPicPr>
          <p:cNvPr id="10" name="Picture 9" descr="Tugging Change.PNG"/>
          <p:cNvPicPr>
            <a:picLocks noChangeAspect="1"/>
          </p:cNvPicPr>
          <p:nvPr/>
        </p:nvPicPr>
        <p:blipFill>
          <a:blip r:embed="rId4" cstate="print"/>
          <a:stretch>
            <a:fillRect/>
          </a:stretch>
        </p:blipFill>
        <p:spPr>
          <a:xfrm>
            <a:off x="2057400" y="1600200"/>
            <a:ext cx="5029200" cy="4402668"/>
          </a:xfrm>
          <a:prstGeom prst="rect">
            <a:avLst/>
          </a:prstGeom>
          <a:ln w="19050">
            <a:solidFill>
              <a:schemeClr val="accent3"/>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52400"/>
            <a:ext cx="9144000" cy="2133600"/>
          </a:xfrm>
        </p:spPr>
        <p:txBody>
          <a:bodyPr>
            <a:normAutofit/>
          </a:bodyPr>
          <a:lstStyle/>
          <a:p>
            <a:pPr algn="ctr"/>
            <a:r>
              <a:rPr lang="en-US" sz="4400" b="1" dirty="0" smtClean="0">
                <a:solidFill>
                  <a:schemeClr val="accent3"/>
                </a:solidFill>
                <a:latin typeface="Arial Black" pitchFamily="34" charset="0"/>
                <a:cs typeface="Arial" pitchFamily="34" charset="0"/>
              </a:rPr>
              <a:t>Congratulations!</a:t>
            </a:r>
            <a:r>
              <a:rPr lang="en-US" sz="3600" b="1" dirty="0" smtClean="0">
                <a:solidFill>
                  <a:schemeClr val="accent1"/>
                </a:solidFill>
                <a:latin typeface="Arial Rounded MT Bold" pitchFamily="34" charset="0"/>
                <a:cs typeface="Arial" pitchFamily="34" charset="0"/>
              </a:rPr>
              <a:t/>
            </a:r>
            <a:br>
              <a:rPr lang="en-US" sz="3600" b="1" dirty="0" smtClean="0">
                <a:solidFill>
                  <a:schemeClr val="accent1"/>
                </a:solidFill>
                <a:latin typeface="Arial Rounded MT Bold" pitchFamily="34" charset="0"/>
                <a:cs typeface="Arial" pitchFamily="34" charset="0"/>
              </a:rPr>
            </a:br>
            <a:r>
              <a:rPr lang="en-US" sz="3600" b="1" dirty="0" smtClean="0">
                <a:solidFill>
                  <a:srgbClr val="FF0000"/>
                </a:solidFill>
                <a:latin typeface="Arial Rounded MT Bold" pitchFamily="34" charset="0"/>
                <a:cs typeface="Arial" pitchFamily="34" charset="0"/>
              </a:rPr>
              <a:t>Your outreach project at a </a:t>
            </a:r>
            <a:br>
              <a:rPr lang="en-US" sz="3600" b="1" dirty="0" smtClean="0">
                <a:solidFill>
                  <a:srgbClr val="FF0000"/>
                </a:solidFill>
                <a:latin typeface="Arial Rounded MT Bold" pitchFamily="34" charset="0"/>
                <a:cs typeface="Arial" pitchFamily="34" charset="0"/>
              </a:rPr>
            </a:br>
            <a:r>
              <a:rPr lang="en-US" sz="3600" b="1" dirty="0" smtClean="0">
                <a:solidFill>
                  <a:srgbClr val="FF0000"/>
                </a:solidFill>
                <a:latin typeface="Arial Rounded MT Bold" pitchFamily="34" charset="0"/>
                <a:cs typeface="Arial" pitchFamily="34" charset="0"/>
              </a:rPr>
              <a:t>treatment facility makes a difference</a:t>
            </a:r>
            <a:endParaRPr lang="en-US" dirty="0">
              <a:solidFill>
                <a:srgbClr val="FF0000"/>
              </a:solidFill>
            </a:endParaRPr>
          </a:p>
        </p:txBody>
      </p:sp>
      <p:sp>
        <p:nvSpPr>
          <p:cNvPr id="3" name="Footer Placeholder 2"/>
          <p:cNvSpPr>
            <a:spLocks noGrp="1"/>
          </p:cNvSpPr>
          <p:nvPr>
            <p:ph type="ftr" sz="quarter" idx="11"/>
          </p:nvPr>
        </p:nvSpPr>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sp>
        <p:nvSpPr>
          <p:cNvPr id="4" name="Slide Number Placeholder 3"/>
          <p:cNvSpPr>
            <a:spLocks noGrp="1"/>
          </p:cNvSpPr>
          <p:nvPr>
            <p:ph type="sldNum" sz="quarter" idx="12"/>
          </p:nvPr>
        </p:nvSpPr>
        <p:spPr>
          <a:solidFill>
            <a:srgbClr val="FF0000"/>
          </a:solidFill>
          <a:ln>
            <a:solidFill>
              <a:schemeClr val="accent3"/>
            </a:solidFill>
          </a:ln>
        </p:spPr>
        <p:txBody>
          <a:bodyPr/>
          <a:lstStyle/>
          <a:p>
            <a:fld id="{6F42FDE4-A7DD-41A7-A0A6-9B649FB43336}" type="slidenum">
              <a:rPr kumimoji="0" lang="en-US" smtClean="0"/>
              <a:pPr/>
              <a:t>7</a:t>
            </a:fld>
            <a:endParaRPr kumimoji="0" lang="en-US" dirty="0"/>
          </a:p>
        </p:txBody>
      </p:sp>
      <p:sp>
        <p:nvSpPr>
          <p:cNvPr id="7" name="Content Placeholder 6"/>
          <p:cNvSpPr>
            <a:spLocks noGrp="1"/>
          </p:cNvSpPr>
          <p:nvPr>
            <p:ph sz="quarter" idx="1"/>
          </p:nvPr>
        </p:nvSpPr>
        <p:spPr>
          <a:xfrm>
            <a:off x="4343400" y="1905000"/>
            <a:ext cx="4876800" cy="4191000"/>
          </a:xfrm>
        </p:spPr>
        <p:txBody>
          <a:bodyPr>
            <a:normAutofit lnSpcReduction="10000"/>
          </a:bodyPr>
          <a:lstStyle/>
          <a:p>
            <a:pPr>
              <a:buNone/>
            </a:pPr>
            <a:endParaRPr lang="en-US" sz="2400" b="1" dirty="0" smtClean="0">
              <a:solidFill>
                <a:schemeClr val="accent5"/>
              </a:solidFill>
              <a:latin typeface="Arial Rounded MT Bold" pitchFamily="34" charset="0"/>
            </a:endParaRPr>
          </a:p>
          <a:p>
            <a:pPr>
              <a:buClr>
                <a:srgbClr val="FF0000"/>
              </a:buClr>
            </a:pPr>
            <a:r>
              <a:rPr lang="en-US" b="1" dirty="0" smtClean="0">
                <a:latin typeface="Arial Rounded MT Bold" pitchFamily="34" charset="0"/>
              </a:rPr>
              <a:t>More families of alcoholics and staff know about  </a:t>
            </a:r>
          </a:p>
          <a:p>
            <a:pPr>
              <a:buNone/>
            </a:pPr>
            <a:r>
              <a:rPr lang="en-US" b="1" dirty="0" smtClean="0">
                <a:latin typeface="Arial Rounded MT Bold" pitchFamily="34" charset="0"/>
              </a:rPr>
              <a:t>	Al-Anon </a:t>
            </a:r>
          </a:p>
          <a:p>
            <a:pPr>
              <a:buClr>
                <a:srgbClr val="FF0000"/>
              </a:buClr>
            </a:pPr>
            <a:r>
              <a:rPr lang="en-US" b="1" dirty="0" smtClean="0">
                <a:latin typeface="Arial Rounded MT Bold" pitchFamily="34" charset="0"/>
              </a:rPr>
              <a:t>A relationship with the facility has been established and is being maintained</a:t>
            </a:r>
          </a:p>
          <a:p>
            <a:pPr>
              <a:buClr>
                <a:srgbClr val="FF0000"/>
              </a:buClr>
            </a:pPr>
            <a:r>
              <a:rPr lang="en-US" b="1" dirty="0" smtClean="0">
                <a:latin typeface="Arial Rounded MT Bold" pitchFamily="34" charset="0"/>
              </a:rPr>
              <a:t>You are involved in Twelfth Step work</a:t>
            </a:r>
          </a:p>
          <a:p>
            <a:endParaRPr lang="en-US" dirty="0"/>
          </a:p>
        </p:txBody>
      </p:sp>
      <p:pic>
        <p:nvPicPr>
          <p:cNvPr id="5"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pic>
        <p:nvPicPr>
          <p:cNvPr id="10" name="Picture 9" descr="Success - win the race.jpg"/>
          <p:cNvPicPr>
            <a:picLocks noChangeAspect="1"/>
          </p:cNvPicPr>
          <p:nvPr/>
        </p:nvPicPr>
        <p:blipFill>
          <a:blip r:embed="rId4" cstate="print"/>
          <a:stretch>
            <a:fillRect/>
          </a:stretch>
        </p:blipFill>
        <p:spPr>
          <a:xfrm rot="20891952">
            <a:off x="591019" y="2319026"/>
            <a:ext cx="3554755" cy="3166440"/>
          </a:xfrm>
          <a:prstGeom prst="rect">
            <a:avLst/>
          </a:prstGeom>
          <a:ln w="19050">
            <a:solidFill>
              <a:schemeClr val="accent3"/>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b="1" dirty="0" smtClean="0">
                <a:solidFill>
                  <a:schemeClr val="accent3"/>
                </a:solidFill>
                <a:latin typeface="Arial Black" pitchFamily="34" charset="0"/>
              </a:rPr>
              <a:t>Say “Thank you!”</a:t>
            </a:r>
            <a:endParaRPr lang="en-US" b="1" dirty="0">
              <a:solidFill>
                <a:schemeClr val="accent3"/>
              </a:solidFill>
              <a:latin typeface="Arial Black" pitchFamily="34" charset="0"/>
            </a:endParaRPr>
          </a:p>
        </p:txBody>
      </p:sp>
      <p:sp>
        <p:nvSpPr>
          <p:cNvPr id="4" name="Content Placeholder 3"/>
          <p:cNvSpPr>
            <a:spLocks noGrp="1"/>
          </p:cNvSpPr>
          <p:nvPr>
            <p:ph sz="quarter" idx="4294967295"/>
          </p:nvPr>
        </p:nvSpPr>
        <p:spPr>
          <a:xfrm>
            <a:off x="457200" y="1600200"/>
            <a:ext cx="7848600" cy="4419600"/>
          </a:xfrm>
        </p:spPr>
        <p:txBody>
          <a:bodyPr>
            <a:normAutofit/>
          </a:bodyPr>
          <a:lstStyle/>
          <a:p>
            <a:pPr>
              <a:buNone/>
            </a:pPr>
            <a:endParaRPr lang="en-US" sz="2400" b="1" dirty="0" smtClean="0">
              <a:solidFill>
                <a:srgbClr val="7030A0"/>
              </a:solidFill>
              <a:latin typeface="Arial Rounded MT Bold" pitchFamily="34" charset="0"/>
            </a:endParaRPr>
          </a:p>
          <a:p>
            <a:pPr>
              <a:buNone/>
            </a:pPr>
            <a:endParaRPr lang="en-US" sz="1000" b="1" dirty="0" smtClean="0">
              <a:solidFill>
                <a:srgbClr val="7030A0"/>
              </a:solidFill>
              <a:latin typeface="Arial Rounded MT Bold" pitchFamily="34" charset="0"/>
            </a:endParaRPr>
          </a:p>
          <a:p>
            <a:endParaRPr lang="en-US" sz="2400" b="1" dirty="0" smtClean="0">
              <a:solidFill>
                <a:srgbClr val="7030A0"/>
              </a:solidFill>
              <a:latin typeface="Arial Rounded MT Bold" pitchFamily="34" charset="0"/>
            </a:endParaRPr>
          </a:p>
          <a:p>
            <a:pPr>
              <a:buNone/>
            </a:pPr>
            <a:endParaRPr lang="en-US" sz="2400" b="1" dirty="0">
              <a:solidFill>
                <a:srgbClr val="7030A0"/>
              </a:solidFill>
              <a:latin typeface="Arial Rounded MT Bold" pitchFamily="34" charset="0"/>
            </a:endParaRPr>
          </a:p>
        </p:txBody>
      </p:sp>
      <p:pic>
        <p:nvPicPr>
          <p:cNvPr id="3"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sp>
        <p:nvSpPr>
          <p:cNvPr id="5" name="Slide Number Placeholder 4"/>
          <p:cNvSpPr>
            <a:spLocks noGrp="1"/>
          </p:cNvSpPr>
          <p:nvPr>
            <p:ph type="sldNum" sz="quarter" idx="12"/>
          </p:nvPr>
        </p:nvSpPr>
        <p:spPr>
          <a:solidFill>
            <a:srgbClr val="FF0000"/>
          </a:solidFill>
        </p:spPr>
        <p:txBody>
          <a:bodyPr/>
          <a:lstStyle/>
          <a:p>
            <a:fld id="{6F42FDE4-A7DD-41A7-A0A6-9B649FB43336}" type="slidenum">
              <a:rPr kumimoji="0" lang="en-US" smtClean="0"/>
              <a:pPr/>
              <a:t>8</a:t>
            </a:fld>
            <a:endParaRPr kumimoji="0" lang="en-US" dirty="0"/>
          </a:p>
        </p:txBody>
      </p:sp>
      <p:sp>
        <p:nvSpPr>
          <p:cNvPr id="6" name="Footer Placeholder 5"/>
          <p:cNvSpPr>
            <a:spLocks noGrp="1"/>
          </p:cNvSpPr>
          <p:nvPr>
            <p:ph type="ftr" sz="quarter" idx="11"/>
          </p:nvPr>
        </p:nvSpPr>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pic>
        <p:nvPicPr>
          <p:cNvPr id="3074" name="Picture 2" descr="C:\Documents and Settings\claire\Local Settings\Temporary Internet Files\Content.IE5\DBZ6PJET\MP900402446[1].jpg"/>
          <p:cNvPicPr>
            <a:picLocks noChangeAspect="1" noChangeArrowheads="1"/>
          </p:cNvPicPr>
          <p:nvPr/>
        </p:nvPicPr>
        <p:blipFill>
          <a:blip r:embed="rId4" cstate="print"/>
          <a:srcRect/>
          <a:stretch>
            <a:fillRect/>
          </a:stretch>
        </p:blipFill>
        <p:spPr bwMode="auto">
          <a:xfrm>
            <a:off x="1828800" y="1371600"/>
            <a:ext cx="5562600" cy="4572000"/>
          </a:xfrm>
          <a:prstGeom prst="rect">
            <a:avLst/>
          </a:prstGeom>
          <a:ln w="19050">
            <a:solidFill>
              <a:schemeClr val="accent3"/>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algn="ctr"/>
            <a:r>
              <a:rPr lang="en-US" b="1" dirty="0" smtClean="0">
                <a:solidFill>
                  <a:schemeClr val="accent3"/>
                </a:solidFill>
                <a:latin typeface="Arial Black" pitchFamily="34" charset="0"/>
              </a:rPr>
              <a:t>Celebrate the project</a:t>
            </a:r>
            <a:endParaRPr lang="en-US" b="1" dirty="0">
              <a:solidFill>
                <a:schemeClr val="accent3"/>
              </a:solidFill>
              <a:latin typeface="Arial Black" pitchFamily="34" charset="0"/>
            </a:endParaRPr>
          </a:p>
        </p:txBody>
      </p:sp>
      <p:sp>
        <p:nvSpPr>
          <p:cNvPr id="3" name="Content Placeholder 2"/>
          <p:cNvSpPr>
            <a:spLocks noGrp="1"/>
          </p:cNvSpPr>
          <p:nvPr>
            <p:ph sz="quarter" idx="1"/>
          </p:nvPr>
        </p:nvSpPr>
        <p:spPr>
          <a:xfrm>
            <a:off x="76200" y="3276600"/>
            <a:ext cx="9067800" cy="3124200"/>
          </a:xfrm>
        </p:spPr>
        <p:txBody>
          <a:bodyPr>
            <a:normAutofit/>
          </a:bodyPr>
          <a:lstStyle/>
          <a:p>
            <a:pPr>
              <a:buNone/>
            </a:pPr>
            <a:endParaRPr lang="en-US" b="1" dirty="0" smtClean="0">
              <a:solidFill>
                <a:schemeClr val="accent1"/>
              </a:solidFill>
              <a:latin typeface="Arial Rounded MT Bold" pitchFamily="34" charset="0"/>
            </a:endParaRPr>
          </a:p>
          <a:p>
            <a:pPr>
              <a:buNone/>
            </a:pPr>
            <a:r>
              <a:rPr lang="en-US" sz="2800" b="1" dirty="0" smtClean="0">
                <a:solidFill>
                  <a:srgbClr val="FF0000"/>
                </a:solidFill>
                <a:latin typeface="Arial Rounded MT Bold" pitchFamily="34" charset="0"/>
              </a:rPr>
              <a:t>It’s an opportunity to </a:t>
            </a:r>
          </a:p>
          <a:p>
            <a:pPr lvl="1">
              <a:buClr>
                <a:srgbClr val="FF0000"/>
              </a:buClr>
            </a:pPr>
            <a:r>
              <a:rPr lang="en-US" b="1" dirty="0" smtClean="0">
                <a:latin typeface="Arial Rounded MT Bold" pitchFamily="34" charset="0"/>
              </a:rPr>
              <a:t>Thank members for their participation</a:t>
            </a:r>
          </a:p>
          <a:p>
            <a:pPr lvl="1">
              <a:buClr>
                <a:srgbClr val="FF0000"/>
              </a:buClr>
            </a:pPr>
            <a:r>
              <a:rPr lang="en-US" b="1" dirty="0" smtClean="0">
                <a:latin typeface="Arial Rounded MT Bold" pitchFamily="34" charset="0"/>
              </a:rPr>
              <a:t>Share personal growth from service with other members</a:t>
            </a:r>
          </a:p>
          <a:p>
            <a:pPr lvl="1">
              <a:buClr>
                <a:srgbClr val="FF0000"/>
              </a:buClr>
            </a:pPr>
            <a:r>
              <a:rPr lang="en-US" b="1" dirty="0" smtClean="0">
                <a:latin typeface="Arial Rounded MT Bold" pitchFamily="34" charset="0"/>
              </a:rPr>
              <a:t>Recognize our commitment to Al-Anon’s Twelve Step work</a:t>
            </a:r>
          </a:p>
          <a:p>
            <a:pPr lvl="1">
              <a:buClr>
                <a:srgbClr val="FF0000"/>
              </a:buClr>
            </a:pPr>
            <a:r>
              <a:rPr lang="en-US" b="1" dirty="0" smtClean="0">
                <a:latin typeface="Arial Rounded MT Bold" pitchFamily="34" charset="0"/>
              </a:rPr>
              <a:t>Have fun and fellowship</a:t>
            </a:r>
          </a:p>
        </p:txBody>
      </p:sp>
      <p:pic>
        <p:nvPicPr>
          <p:cNvPr id="6" name="Picture 6" descr="Al-AnonLogo.jpg"/>
          <p:cNvPicPr>
            <a:picLocks noChangeAspect="1"/>
          </p:cNvPicPr>
          <p:nvPr/>
        </p:nvPicPr>
        <p:blipFill>
          <a:blip r:embed="rId3" cstate="print"/>
          <a:srcRect/>
          <a:stretch>
            <a:fillRect/>
          </a:stretch>
        </p:blipFill>
        <p:spPr bwMode="auto">
          <a:xfrm>
            <a:off x="8305800" y="6172200"/>
            <a:ext cx="609600" cy="457200"/>
          </a:xfrm>
          <a:prstGeom prst="rect">
            <a:avLst/>
          </a:prstGeom>
          <a:noFill/>
          <a:ln w="9525">
            <a:noFill/>
            <a:miter lim="800000"/>
            <a:headEnd/>
            <a:tailEnd/>
          </a:ln>
        </p:spPr>
      </p:pic>
      <p:sp>
        <p:nvSpPr>
          <p:cNvPr id="7" name="Slide Number Placeholder 6"/>
          <p:cNvSpPr>
            <a:spLocks noGrp="1"/>
          </p:cNvSpPr>
          <p:nvPr>
            <p:ph type="sldNum" sz="quarter" idx="12"/>
          </p:nvPr>
        </p:nvSpPr>
        <p:spPr>
          <a:solidFill>
            <a:srgbClr val="FF0000"/>
          </a:solidFill>
        </p:spPr>
        <p:txBody>
          <a:bodyPr/>
          <a:lstStyle/>
          <a:p>
            <a:fld id="{6F42FDE4-A7DD-41A7-A0A6-9B649FB43336}" type="slidenum">
              <a:rPr kumimoji="0" lang="en-US" smtClean="0"/>
              <a:pPr/>
              <a:t>9</a:t>
            </a:fld>
            <a:endParaRPr kumimoji="0" lang="en-US" dirty="0"/>
          </a:p>
        </p:txBody>
      </p:sp>
      <p:sp>
        <p:nvSpPr>
          <p:cNvPr id="8" name="Footer Placeholder 7"/>
          <p:cNvSpPr>
            <a:spLocks noGrp="1"/>
          </p:cNvSpPr>
          <p:nvPr>
            <p:ph type="ftr" sz="quarter" idx="11"/>
          </p:nvPr>
        </p:nvSpPr>
        <p:spPr/>
        <p:txBody>
          <a:bodyPr/>
          <a:lstStyle/>
          <a:p>
            <a:r>
              <a:rPr kumimoji="0" lang="en-US" b="1" dirty="0" smtClean="0">
                <a:solidFill>
                  <a:schemeClr val="tx1"/>
                </a:solidFill>
                <a:latin typeface="Arial Rounded MT Bold" pitchFamily="34" charset="0"/>
              </a:rPr>
              <a:t>Al-Anon Family Group Headquarters, Inc. </a:t>
            </a:r>
            <a:endParaRPr kumimoji="0" lang="en-US" b="1" dirty="0">
              <a:solidFill>
                <a:schemeClr val="tx1"/>
              </a:solidFill>
              <a:latin typeface="Arial Rounded MT Bold" pitchFamily="34" charset="0"/>
            </a:endParaRPr>
          </a:p>
        </p:txBody>
      </p:sp>
      <p:pic>
        <p:nvPicPr>
          <p:cNvPr id="10" name="Picture 9" descr="Celebrate success.jpg"/>
          <p:cNvPicPr>
            <a:picLocks noChangeAspect="1"/>
          </p:cNvPicPr>
          <p:nvPr/>
        </p:nvPicPr>
        <p:blipFill>
          <a:blip r:embed="rId4" cstate="print"/>
          <a:stretch>
            <a:fillRect/>
          </a:stretch>
        </p:blipFill>
        <p:spPr>
          <a:xfrm>
            <a:off x="1676400" y="838200"/>
            <a:ext cx="5791200" cy="2819400"/>
          </a:xfrm>
          <a:prstGeom prst="rect">
            <a:avLst/>
          </a:prstGeom>
          <a:ln w="19050">
            <a:solidFill>
              <a:schemeClr val="accent3"/>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4391</TotalTime>
  <Words>1394</Words>
  <Application>Microsoft Office PowerPoint</Application>
  <PresentationFormat>On-screen Show (4:3)</PresentationFormat>
  <Paragraphs>177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Al-Anon Outreach to Treatment  Facilities Building relationships between  professionals and family members</vt:lpstr>
      <vt:lpstr>Module Four</vt:lpstr>
      <vt:lpstr>An evaluation and making adjustments are the fourth and fifth stages of the planning process </vt:lpstr>
      <vt:lpstr>Take an “inventory” of the project </vt:lpstr>
      <vt:lpstr>Review the responses  to the evaluation questions </vt:lpstr>
      <vt:lpstr>Stage five Make needed adjustments </vt:lpstr>
      <vt:lpstr>Congratulations! Your outreach project at a  treatment facility makes a difference</vt:lpstr>
      <vt:lpstr>Say “Thank you!”</vt:lpstr>
      <vt:lpstr>Celebrate the project</vt:lpstr>
      <vt:lpstr>Thank facility staff for… </vt:lpstr>
      <vt:lpstr>Offer additional  service projects </vt:lpstr>
      <vt:lpstr>Ready to contact another facility?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Basics Al-Anon Outreach to Treatment  Centers  Informing  professionals and family members  at  institutions</dc:title>
  <dc:creator>Robert Schneider</dc:creator>
  <cp:lastModifiedBy>Claire Ricewasser</cp:lastModifiedBy>
  <cp:revision>442</cp:revision>
  <dcterms:created xsi:type="dcterms:W3CDTF">2012-01-20T19:05:58Z</dcterms:created>
  <dcterms:modified xsi:type="dcterms:W3CDTF">2014-04-09T21:50:19Z</dcterms:modified>
</cp:coreProperties>
</file>