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74" r:id="rId2"/>
    <p:sldId id="403" r:id="rId3"/>
    <p:sldId id="396" r:id="rId4"/>
    <p:sldId id="384" r:id="rId5"/>
    <p:sldId id="378" r:id="rId6"/>
    <p:sldId id="408" r:id="rId7"/>
    <p:sldId id="380" r:id="rId8"/>
    <p:sldId id="399" r:id="rId9"/>
    <p:sldId id="324" r:id="rId10"/>
    <p:sldId id="412" r:id="rId11"/>
    <p:sldId id="410" r:id="rId12"/>
    <p:sldId id="411" r:id="rId13"/>
    <p:sldId id="413" r:id="rId14"/>
    <p:sldId id="407" r:id="rId15"/>
    <p:sldId id="352" r:id="rId16"/>
    <p:sldId id="376" r:id="rId17"/>
    <p:sldId id="375" r:id="rId18"/>
    <p:sldId id="398" r:id="rId19"/>
    <p:sldId id="40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6621" autoAdjust="0"/>
  </p:normalViewPr>
  <p:slideViewPr>
    <p:cSldViewPr>
      <p:cViewPr>
        <p:scale>
          <a:sx n="100" d="100"/>
          <a:sy n="100" d="100"/>
        </p:scale>
        <p:origin x="-39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28" y="19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0A261-3C1E-49EC-8705-F3E70F205334}"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US"/>
        </a:p>
      </dgm:t>
    </dgm:pt>
    <dgm:pt modelId="{161DD180-3B0D-4133-8963-94F8AD56831C}" type="pres">
      <dgm:prSet presAssocID="{1B10A261-3C1E-49EC-8705-F3E70F205334}" presName="Name0" presStyleCnt="0">
        <dgm:presLayoutVars>
          <dgm:chMax val="7"/>
          <dgm:resizeHandles val="exact"/>
        </dgm:presLayoutVars>
      </dgm:prSet>
      <dgm:spPr/>
      <dgm:t>
        <a:bodyPr/>
        <a:lstStyle/>
        <a:p>
          <a:endParaRPr lang="en-US"/>
        </a:p>
      </dgm:t>
    </dgm:pt>
  </dgm:ptLst>
  <dgm:cxnLst>
    <dgm:cxn modelId="{444BFB47-63FA-442A-9E6D-AF509AE814E6}" type="presOf" srcId="{1B10A261-3C1E-49EC-8705-F3E70F205334}" destId="{161DD180-3B0D-4133-8963-94F8AD56831C}" srcOrd="0" destOrd="0" presId="urn:microsoft.com/office/officeart/2005/8/layout/venn2"/>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AC79F39-C09C-4938-8E97-9840AD280541}" type="datetimeFigureOut">
              <a:rPr lang="en-US" smtClean="0"/>
              <a:pPr/>
              <a:t>4/9/2014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7D88EB5-4190-4988-AACF-530A5782B6D4}" type="slidenum">
              <a:rPr lang="en-US" smtClean="0"/>
              <a:pPr/>
              <a:t>‹#›</a:t>
            </a:fld>
            <a:endParaRPr lang="en-US" dirty="0"/>
          </a:p>
        </p:txBody>
      </p:sp>
    </p:spTree>
    <p:extLst>
      <p:ext uri="{BB962C8B-B14F-4D97-AF65-F5344CB8AC3E}">
        <p14:creationId xmlns:p14="http://schemas.microsoft.com/office/powerpoint/2010/main" val="1608569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4222B8-FC34-42AE-A4C7-BEF9791C2DBD}" type="datetimeFigureOut">
              <a:rPr lang="en-US" smtClean="0"/>
              <a:pPr/>
              <a:t>4/9/2014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E9884D-3523-4BE8-8F17-8CE1F6FA0FBD}" type="slidenum">
              <a:rPr lang="en-US" smtClean="0"/>
              <a:pPr/>
              <a:t>‹#›</a:t>
            </a:fld>
            <a:endParaRPr lang="en-US" dirty="0"/>
          </a:p>
        </p:txBody>
      </p:sp>
    </p:spTree>
    <p:extLst>
      <p:ext uri="{BB962C8B-B14F-4D97-AF65-F5344CB8AC3E}">
        <p14:creationId xmlns:p14="http://schemas.microsoft.com/office/powerpoint/2010/main" val="157947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09600"/>
            <a:ext cx="4648200" cy="3486150"/>
          </a:xfrm>
        </p:spPr>
      </p:sp>
      <p:sp>
        <p:nvSpPr>
          <p:cNvPr id="3" name="Notes Placeholder 2"/>
          <p:cNvSpPr>
            <a:spLocks noGrp="1"/>
          </p:cNvSpPr>
          <p:nvPr>
            <p:ph type="body" idx="1"/>
          </p:nvPr>
        </p:nvSpPr>
        <p:spPr>
          <a:xfrm>
            <a:off x="701040" y="4415790"/>
            <a:ext cx="5764107" cy="418338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Notes</a:t>
            </a:r>
            <a:r>
              <a:rPr lang="en-US" sz="1200" b="1" i="1" baseline="0" dirty="0" smtClean="0">
                <a:latin typeface="Arial" pitchFamily="34" charset="0"/>
                <a:cs typeface="Arial" pitchFamily="34" charset="0"/>
              </a:rPr>
              <a:t> </a:t>
            </a:r>
            <a:r>
              <a:rPr lang="en-US" sz="1200" b="1" i="1" dirty="0" smtClean="0">
                <a:latin typeface="Arial" pitchFamily="34" charset="0"/>
                <a:cs typeface="Arial" pitchFamily="34" charset="0"/>
              </a:rPr>
              <a:t>to Presenter: </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latin typeface="Arial" pitchFamily="34" charset="0"/>
                <a:cs typeface="Arial" pitchFamily="34" charset="0"/>
              </a:rPr>
              <a:t>1. Refer to </a:t>
            </a:r>
            <a:r>
              <a:rPr lang="en-US" b="1" i="1" dirty="0" smtClean="0">
                <a:latin typeface="Arial" pitchFamily="34" charset="0"/>
                <a:cs typeface="Arial" pitchFamily="34" charset="0"/>
              </a:rPr>
              <a:t>Section One:</a:t>
            </a:r>
            <a:r>
              <a:rPr lang="en-US" b="1" i="1" baseline="0" dirty="0" smtClean="0">
                <a:latin typeface="Arial" pitchFamily="34" charset="0"/>
                <a:cs typeface="Arial" pitchFamily="34" charset="0"/>
              </a:rPr>
              <a:t> Outreach to Treatment Facilities User’s Guide for in-depth background information. </a:t>
            </a:r>
            <a:endParaRPr lang="en-US" sz="1200" b="1"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2. Read title/topic to audience.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presentation is the first of four modules provided by the WSO, to support districts and Al-Anon Information Services in their outreach activities.  Each module is intended to help and encourage Al-Anon</a:t>
            </a:r>
            <a:r>
              <a:rPr lang="en-US" baseline="0" dirty="0" smtClean="0">
                <a:latin typeface="Arial" pitchFamily="34" charset="0"/>
                <a:cs typeface="Arial" pitchFamily="34" charset="0"/>
              </a:rPr>
              <a:t> </a:t>
            </a:r>
            <a:r>
              <a:rPr lang="en-US" dirty="0" smtClean="0">
                <a:latin typeface="Arial" pitchFamily="34" charset="0"/>
                <a:cs typeface="Arial" pitchFamily="34" charset="0"/>
              </a:rPr>
              <a:t>members to engage in Twelfth Step work at treatment facilities or substance abuse agencies in their communities. </a:t>
            </a:r>
          </a:p>
          <a:p>
            <a:endParaRPr lang="en-US" b="1" i="1" baseline="0" dirty="0" smtClean="0">
              <a:latin typeface="Arial" pitchFamily="34" charset="0"/>
              <a:cs typeface="Arial" pitchFamily="34" charset="0"/>
            </a:endParaRPr>
          </a:p>
          <a:p>
            <a:r>
              <a:rPr lang="en-US" b="1" i="1" baseline="0" dirty="0" smtClean="0">
                <a:latin typeface="Arial" pitchFamily="34" charset="0"/>
                <a:cs typeface="Arial" pitchFamily="34" charset="0"/>
              </a:rPr>
              <a:t>(Click) </a:t>
            </a:r>
            <a:endParaRPr lang="en-US" i="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There is no need to worry about background “how to” information for planning and implementing outreach projects at treatment facilities.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The local Public Outreach Committee should become familiar</a:t>
            </a:r>
            <a:r>
              <a:rPr lang="en-US" sz="1200" dirty="0" smtClean="0">
                <a:latin typeface="Arial" pitchFamily="34" charset="0"/>
                <a:cs typeface="Arial" pitchFamily="34" charset="0"/>
              </a:rPr>
              <a:t> </a:t>
            </a:r>
            <a:r>
              <a:rPr lang="en-US" sz="1200" baseline="0" dirty="0" smtClean="0">
                <a:latin typeface="Arial" pitchFamily="34" charset="0"/>
                <a:cs typeface="Arial" pitchFamily="34" charset="0"/>
              </a:rPr>
              <a:t>with these resources before beginning work on specific projects.</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itchFamily="34" charset="0"/>
                <a:cs typeface="Arial" pitchFamily="34" charset="0"/>
              </a:rPr>
              <a:t>(Click) </a:t>
            </a:r>
            <a:endParaRPr lang="en-US" sz="1200" b="1" i="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5E9884D-3523-4BE8-8F17-8CE1F6FA0FBD}" type="slidenum">
              <a:rPr lang="en-US" smtClean="0"/>
              <a:pPr/>
              <a:t>10</a:t>
            </a:fld>
            <a:endParaRPr lang="en-US" dirty="0"/>
          </a:p>
        </p:txBody>
      </p:sp>
    </p:spTree>
    <p:extLst>
      <p:ext uri="{BB962C8B-B14F-4D97-AF65-F5344CB8AC3E}">
        <p14:creationId xmlns:p14="http://schemas.microsoft.com/office/powerpoint/2010/main" val="147172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Note to Presenter: Read </a:t>
            </a:r>
            <a:r>
              <a:rPr lang="en-US" sz="1200" b="1" i="1" baseline="0" dirty="0" smtClean="0">
                <a:latin typeface="Arial" pitchFamily="34" charset="0"/>
                <a:cs typeface="Arial" pitchFamily="34" charset="0"/>
              </a:rPr>
              <a:t>the slide</a:t>
            </a:r>
            <a:r>
              <a:rPr lang="en-US" sz="1200" b="1" i="1" dirty="0" smtClean="0">
                <a:latin typeface="Arial" pitchFamily="34" charset="0"/>
                <a:cs typeface="Arial" pitchFamily="34" charset="0"/>
              </a:rPr>
              <a:t> </a:t>
            </a:r>
            <a:r>
              <a:rPr lang="en-US" sz="1200" b="1" i="1" baseline="0" dirty="0" smtClean="0">
                <a:latin typeface="Arial" pitchFamily="34" charset="0"/>
                <a:cs typeface="Arial" pitchFamily="34" charset="0"/>
              </a:rPr>
              <a:t>title (heading) to the audience. </a:t>
            </a:r>
            <a:endParaRPr lang="en-US" sz="1200" b="1"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(Click)</a:t>
            </a:r>
          </a:p>
          <a:p>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65E9884D-3523-4BE8-8F17-8CE1F6FA0FBD}" type="slidenum">
              <a:rPr lang="en-US" smtClean="0"/>
              <a:pPr/>
              <a:t>11</a:t>
            </a:fld>
            <a:endParaRPr lang="en-US" dirty="0"/>
          </a:p>
        </p:txBody>
      </p:sp>
    </p:spTree>
    <p:extLst>
      <p:ext uri="{BB962C8B-B14F-4D97-AF65-F5344CB8AC3E}">
        <p14:creationId xmlns:p14="http://schemas.microsoft.com/office/powerpoint/2010/main" val="309281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9600"/>
            <a:ext cx="5608320" cy="4183380"/>
          </a:xfrm>
        </p:spPr>
        <p:txBody>
          <a:bodyPr/>
          <a:lstStyle/>
          <a:p>
            <a:r>
              <a:rPr lang="en-US" dirty="0" smtClean="0">
                <a:latin typeface="Arial" pitchFamily="34" charset="0"/>
                <a:cs typeface="Arial" pitchFamily="34" charset="0"/>
              </a:rPr>
              <a:t>The red highlighted area indicates the </a:t>
            </a:r>
            <a:r>
              <a:rPr lang="en-US" baseline="0" dirty="0" smtClean="0">
                <a:latin typeface="Arial" pitchFamily="34" charset="0"/>
                <a:cs typeface="Arial" pitchFamily="34" charset="0"/>
              </a:rPr>
              <a:t>t</a:t>
            </a:r>
            <a:r>
              <a:rPr lang="en-US" dirty="0" smtClean="0">
                <a:latin typeface="Arial" pitchFamily="34" charset="0"/>
                <a:cs typeface="Arial" pitchFamily="34" charset="0"/>
              </a:rPr>
              <a:t>hree</a:t>
            </a:r>
            <a:r>
              <a:rPr lang="en-US" dirty="0">
                <a:latin typeface="Arial" pitchFamily="34" charset="0"/>
                <a:cs typeface="Arial" pitchFamily="34" charset="0"/>
              </a:rPr>
              <a:t> </a:t>
            </a:r>
            <a:r>
              <a:rPr lang="en-US" dirty="0" smtClean="0">
                <a:latin typeface="Arial" pitchFamily="34" charset="0"/>
                <a:cs typeface="Arial" pitchFamily="34" charset="0"/>
              </a:rPr>
              <a:t>divisions of the “Public</a:t>
            </a:r>
            <a:r>
              <a:rPr lang="en-US" baseline="0" dirty="0" smtClean="0">
                <a:latin typeface="Arial" pitchFamily="34" charset="0"/>
                <a:cs typeface="Arial" pitchFamily="34" charset="0"/>
              </a:rPr>
              <a:t> Outreach” section that </a:t>
            </a:r>
            <a:r>
              <a:rPr lang="en-US" dirty="0" smtClean="0">
                <a:latin typeface="Arial" pitchFamily="34" charset="0"/>
                <a:cs typeface="Arial" pitchFamily="34" charset="0"/>
              </a:rPr>
              <a:t>are</a:t>
            </a:r>
            <a:r>
              <a:rPr lang="en-US" baseline="0" dirty="0" smtClean="0">
                <a:latin typeface="Arial" pitchFamily="34" charset="0"/>
                <a:cs typeface="Arial" pitchFamily="34" charset="0"/>
              </a:rPr>
              <a:t> </a:t>
            </a:r>
            <a:r>
              <a:rPr lang="en-US" dirty="0" smtClean="0">
                <a:latin typeface="Arial" pitchFamily="34" charset="0"/>
                <a:cs typeface="Arial" pitchFamily="34" charset="0"/>
              </a:rPr>
              <a:t>tailored to specific audiences. </a:t>
            </a:r>
            <a:r>
              <a:rPr lang="en-US" baseline="0" dirty="0" smtClean="0">
                <a:latin typeface="Arial" pitchFamily="34" charset="0"/>
                <a:cs typeface="Arial" pitchFamily="34" charset="0"/>
              </a:rPr>
              <a:t>The</a:t>
            </a:r>
            <a:r>
              <a:rPr lang="en-US" dirty="0" smtClean="0">
                <a:latin typeface="Arial" pitchFamily="34" charset="0"/>
                <a:cs typeface="Arial" pitchFamily="34" charset="0"/>
              </a:rPr>
              <a:t> </a:t>
            </a:r>
            <a:r>
              <a:rPr lang="en-US" baseline="0" dirty="0" smtClean="0">
                <a:latin typeface="Arial" pitchFamily="34" charset="0"/>
                <a:cs typeface="Arial" pitchFamily="34" charset="0"/>
              </a:rPr>
              <a:t>fourth division </a:t>
            </a:r>
            <a:r>
              <a:rPr lang="en-US" dirty="0" smtClean="0">
                <a:latin typeface="Arial" pitchFamily="34" charset="0"/>
                <a:cs typeface="Arial" pitchFamily="34" charset="0"/>
              </a:rPr>
              <a:t>is like an on-line library. It has links to helpful outreach materials that support members with their project planning and implementation of Al-Anon’s services at treatment centers. . </a:t>
            </a:r>
          </a:p>
          <a:p>
            <a:endParaRPr lang="en-US" b="1" i="0" dirty="0">
              <a:latin typeface="Arial" pitchFamily="34" charset="0"/>
              <a:cs typeface="Arial" pitchFamily="34" charset="0"/>
            </a:endParaRPr>
          </a:p>
          <a:p>
            <a:r>
              <a:rPr lang="en-US" b="1" i="0" dirty="0" smtClean="0">
                <a:latin typeface="Arial" pitchFamily="34" charset="0"/>
                <a:cs typeface="Arial" pitchFamily="34" charset="0"/>
              </a:rPr>
              <a:t>Note: </a:t>
            </a:r>
            <a:r>
              <a:rPr lang="en-US" b="1" i="0" baseline="0" dirty="0" smtClean="0">
                <a:latin typeface="Arial" pitchFamily="34" charset="0"/>
                <a:cs typeface="Arial" pitchFamily="34" charset="0"/>
              </a:rPr>
              <a:t> </a:t>
            </a:r>
            <a:r>
              <a:rPr lang="en-US" b="0" baseline="0" dirty="0" smtClean="0">
                <a:latin typeface="Arial" pitchFamily="34" charset="0"/>
                <a:cs typeface="Arial" pitchFamily="34" charset="0"/>
              </a:rPr>
              <a:t>Some Areas include outreach to treatment facilities as part of their Institutions services. The majority of Areas have consolidated treatment</a:t>
            </a:r>
            <a:r>
              <a:rPr lang="en-US" dirty="0">
                <a:latin typeface="Arial" pitchFamily="34" charset="0"/>
                <a:cs typeface="Arial" pitchFamily="34" charset="0"/>
              </a:rPr>
              <a:t> </a:t>
            </a:r>
            <a:r>
              <a:rPr lang="en-US" b="0" dirty="0" smtClean="0">
                <a:latin typeface="Arial" pitchFamily="34" charset="0"/>
                <a:cs typeface="Arial" pitchFamily="34" charset="0"/>
              </a:rPr>
              <a:t>center</a:t>
            </a:r>
            <a:r>
              <a:rPr lang="en-US" b="0" baseline="0" dirty="0" smtClean="0">
                <a:latin typeface="Arial" pitchFamily="34" charset="0"/>
                <a:cs typeface="Arial" pitchFamily="34" charset="0"/>
              </a:rPr>
              <a:t> activities into “Outreach to Professionals” or “Outreach to the Public/Media.”  </a:t>
            </a:r>
          </a:p>
          <a:p>
            <a:endParaRPr lang="en-US"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(Click)</a:t>
            </a:r>
          </a:p>
          <a:p>
            <a:endParaRPr lang="en-US" sz="1600" dirty="0" smtClean="0">
              <a:latin typeface="Arial Rounded MT Bold"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12</a:t>
            </a:fld>
            <a:endParaRPr lang="en-US" dirty="0"/>
          </a:p>
        </p:txBody>
      </p:sp>
    </p:spTree>
    <p:extLst>
      <p:ext uri="{BB962C8B-B14F-4D97-AF65-F5344CB8AC3E}">
        <p14:creationId xmlns:p14="http://schemas.microsoft.com/office/powerpoint/2010/main" val="237819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0" baseline="0" dirty="0" smtClean="0">
              <a:latin typeface="Arial" pitchFamily="34" charset="0"/>
              <a:cs typeface="Arial" pitchFamily="34" charset="0"/>
            </a:endParaRPr>
          </a:p>
          <a:p>
            <a:r>
              <a:rPr lang="en-US" b="0" baseline="0" dirty="0" smtClean="0">
                <a:latin typeface="Arial" pitchFamily="34" charset="0"/>
                <a:cs typeface="Arial" pitchFamily="34" charset="0"/>
              </a:rPr>
              <a:t>The shared experiences of members are available</a:t>
            </a:r>
            <a:r>
              <a:rPr lang="en-US" b="0" dirty="0" smtClean="0">
                <a:latin typeface="Arial" pitchFamily="34" charset="0"/>
                <a:cs typeface="Arial" pitchFamily="34" charset="0"/>
              </a:rPr>
              <a:t> in Resources and the WSO </a:t>
            </a:r>
            <a:r>
              <a:rPr lang="en-US" b="0" i="1" dirty="0" smtClean="0">
                <a:latin typeface="Arial" pitchFamily="34" charset="0"/>
                <a:cs typeface="Arial" pitchFamily="34" charset="0"/>
              </a:rPr>
              <a:t>Guidelines</a:t>
            </a:r>
            <a:r>
              <a:rPr lang="en-US" b="0" dirty="0" smtClean="0">
                <a:latin typeface="Arial" pitchFamily="34" charset="0"/>
                <a:cs typeface="Arial" pitchFamily="34" charset="0"/>
              </a:rPr>
              <a:t> subdivisions. Each item has a link to it.</a:t>
            </a:r>
          </a:p>
          <a:p>
            <a:endParaRPr lang="en-US" b="0" baseline="0" dirty="0" smtClean="0">
              <a:latin typeface="Arial" pitchFamily="34" charset="0"/>
              <a:cs typeface="Arial" pitchFamily="34" charset="0"/>
            </a:endParaRPr>
          </a:p>
          <a:p>
            <a:r>
              <a:rPr lang="en-US" b="0" i="1" baseline="0" dirty="0" smtClean="0">
                <a:latin typeface="Arial" pitchFamily="34" charset="0"/>
                <a:cs typeface="Arial" pitchFamily="34" charset="0"/>
              </a:rPr>
              <a:t>The Best of Public Outreach </a:t>
            </a:r>
            <a:r>
              <a:rPr lang="en-US" b="0" baseline="0" dirty="0" smtClean="0">
                <a:latin typeface="Arial" pitchFamily="34" charset="0"/>
                <a:cs typeface="Arial" pitchFamily="34" charset="0"/>
              </a:rPr>
              <a:t>is accessible here as well as from the Public Outreach “home page” subdivisions (Institutions,</a:t>
            </a:r>
            <a:r>
              <a:rPr lang="en-US" dirty="0">
                <a:latin typeface="Arial" pitchFamily="34" charset="0"/>
                <a:cs typeface="Arial" pitchFamily="34" charset="0"/>
              </a:rPr>
              <a:t> </a:t>
            </a:r>
            <a:r>
              <a:rPr lang="en-US" b="0" dirty="0" smtClean="0">
                <a:latin typeface="Arial" pitchFamily="34" charset="0"/>
                <a:cs typeface="Arial" pitchFamily="34" charset="0"/>
              </a:rPr>
              <a:t>Professionals, and  Public/Media)</a:t>
            </a:r>
            <a:r>
              <a:rPr lang="en-US" b="0" baseline="0" dirty="0" smtClean="0">
                <a:latin typeface="Arial" pitchFamily="34" charset="0"/>
                <a:cs typeface="Arial" pitchFamily="34" charset="0"/>
              </a:rPr>
              <a:t>. </a:t>
            </a:r>
          </a:p>
          <a:p>
            <a:endParaRPr lang="en-US" b="0" baseline="0" dirty="0" smtClean="0">
              <a:latin typeface="Arial" pitchFamily="34" charset="0"/>
              <a:cs typeface="Arial" pitchFamily="34" charset="0"/>
            </a:endParaRPr>
          </a:p>
          <a:p>
            <a:r>
              <a:rPr lang="en-US" b="0" baseline="0" dirty="0" smtClean="0">
                <a:latin typeface="Arial" pitchFamily="34" charset="0"/>
                <a:cs typeface="Arial" pitchFamily="34" charset="0"/>
              </a:rPr>
              <a:t>The </a:t>
            </a:r>
            <a:r>
              <a:rPr lang="en-US" b="0" i="0" baseline="0" dirty="0" smtClean="0">
                <a:latin typeface="Arial" pitchFamily="34" charset="0"/>
                <a:cs typeface="Arial" pitchFamily="34" charset="0"/>
              </a:rPr>
              <a:t>annual </a:t>
            </a:r>
            <a:r>
              <a:rPr lang="en-US" b="0" i="1" baseline="0" dirty="0" smtClean="0">
                <a:latin typeface="Arial" pitchFamily="34" charset="0"/>
                <a:cs typeface="Arial" pitchFamily="34" charset="0"/>
              </a:rPr>
              <a:t>Al-Anon Faces Alcoholism  </a:t>
            </a:r>
            <a:r>
              <a:rPr lang="en-US" b="0" i="0" baseline="0" dirty="0" smtClean="0">
                <a:latin typeface="Arial" pitchFamily="34" charset="0"/>
                <a:cs typeface="Arial" pitchFamily="34" charset="0"/>
              </a:rPr>
              <a:t>magazine is ideal as introductory educational material for family members. It has basic</a:t>
            </a:r>
            <a:r>
              <a:rPr lang="en-US" b="0" i="0" dirty="0" smtClean="0">
                <a:latin typeface="Arial" pitchFamily="34" charset="0"/>
                <a:cs typeface="Arial" pitchFamily="34" charset="0"/>
              </a:rPr>
              <a:t> </a:t>
            </a:r>
            <a:r>
              <a:rPr lang="en-US" b="0" i="0" baseline="0" dirty="0" smtClean="0">
                <a:latin typeface="Arial" pitchFamily="34" charset="0"/>
                <a:cs typeface="Arial" pitchFamily="34" charset="0"/>
              </a:rPr>
              <a:t>information </a:t>
            </a:r>
          </a:p>
          <a:p>
            <a:r>
              <a:rPr lang="en-US" b="0" i="0" baseline="0" dirty="0" smtClean="0">
                <a:latin typeface="Arial" pitchFamily="34" charset="0"/>
                <a:cs typeface="Arial" pitchFamily="34" charset="0"/>
              </a:rPr>
              <a:t>about Al-Anon,</a:t>
            </a:r>
            <a:r>
              <a:rPr lang="en-US" dirty="0" smtClean="0">
                <a:latin typeface="Arial" pitchFamily="34" charset="0"/>
                <a:cs typeface="Arial" pitchFamily="34" charset="0"/>
              </a:rPr>
              <a:t> stories from members, and articles by professionals. </a:t>
            </a:r>
            <a:r>
              <a:rPr lang="en-US" b="0" i="0" baseline="0" dirty="0" smtClean="0">
                <a:latin typeface="Arial" pitchFamily="34" charset="0"/>
                <a:cs typeface="Arial" pitchFamily="34" charset="0"/>
              </a:rPr>
              <a:t>A  Portable</a:t>
            </a:r>
            <a:r>
              <a:rPr lang="en-US" b="0" i="0" dirty="0" smtClean="0">
                <a:latin typeface="Arial" pitchFamily="34" charset="0"/>
                <a:cs typeface="Arial" pitchFamily="34" charset="0"/>
              </a:rPr>
              <a:t> Document Format (PDF) </a:t>
            </a:r>
            <a:r>
              <a:rPr lang="en-US" b="0" i="0" baseline="0" dirty="0" smtClean="0">
                <a:latin typeface="Arial" pitchFamily="34" charset="0"/>
                <a:cs typeface="Arial" pitchFamily="34" charset="0"/>
              </a:rPr>
              <a:t> file of the current issue can be viewed and ordered on-line</a:t>
            </a:r>
            <a:r>
              <a:rPr lang="en-US" dirty="0" smtClean="0">
                <a:latin typeface="Arial" pitchFamily="34" charset="0"/>
                <a:cs typeface="Arial" pitchFamily="34" charset="0"/>
              </a:rPr>
              <a:t>. </a:t>
            </a:r>
            <a:endParaRPr lang="en-US" b="0" i="0" baseline="0" dirty="0" smtClean="0">
              <a:latin typeface="Arial" pitchFamily="34" charset="0"/>
              <a:cs typeface="Arial" pitchFamily="34" charset="0"/>
            </a:endParaRPr>
          </a:p>
          <a:p>
            <a:endParaRPr lang="en-US" b="1" baseline="0" dirty="0" smtClean="0">
              <a:latin typeface="Arial" pitchFamily="34" charset="0"/>
              <a:cs typeface="Arial" pitchFamily="34" charset="0"/>
            </a:endParaRPr>
          </a:p>
          <a:p>
            <a:r>
              <a:rPr lang="en-US" b="0" baseline="0" dirty="0" smtClean="0">
                <a:latin typeface="Arial" pitchFamily="34" charset="0"/>
                <a:cs typeface="Arial" pitchFamily="34" charset="0"/>
              </a:rPr>
              <a:t>The Public Outreach CAL Catalog</a:t>
            </a:r>
            <a:r>
              <a:rPr lang="en-US" b="0" dirty="0" smtClean="0">
                <a:latin typeface="Arial" pitchFamily="34" charset="0"/>
                <a:cs typeface="Arial" pitchFamily="34" charset="0"/>
              </a:rPr>
              <a:t> </a:t>
            </a:r>
            <a:r>
              <a:rPr lang="en-US" b="0" baseline="0" dirty="0" smtClean="0">
                <a:latin typeface="Arial" pitchFamily="34" charset="0"/>
                <a:cs typeface="Arial" pitchFamily="34" charset="0"/>
              </a:rPr>
              <a:t>gives members an idea of the variety of </a:t>
            </a:r>
          </a:p>
          <a:p>
            <a:r>
              <a:rPr lang="en-US" b="0" baseline="0" dirty="0" smtClean="0">
                <a:latin typeface="Arial" pitchFamily="34" charset="0"/>
                <a:cs typeface="Arial" pitchFamily="34" charset="0"/>
              </a:rPr>
              <a:t>Al-Anon literature that can be provided to treatment facility staff</a:t>
            </a:r>
            <a:r>
              <a:rPr lang="en-US" b="0" dirty="0" smtClean="0">
                <a:latin typeface="Arial" pitchFamily="34" charset="0"/>
                <a:cs typeface="Arial" pitchFamily="34" charset="0"/>
              </a:rPr>
              <a:t> </a:t>
            </a:r>
            <a:r>
              <a:rPr lang="en-US" b="0" baseline="0" dirty="0" smtClean="0">
                <a:latin typeface="Arial" pitchFamily="34" charset="0"/>
                <a:cs typeface="Arial" pitchFamily="34" charset="0"/>
              </a:rPr>
              <a:t>and to family members. </a:t>
            </a:r>
          </a:p>
          <a:p>
            <a:endParaRPr lang="en-US" b="0" baseline="0" dirty="0" smtClean="0">
              <a:latin typeface="Arial" pitchFamily="34" charset="0"/>
              <a:cs typeface="Arial" pitchFamily="34" charset="0"/>
            </a:endParaRPr>
          </a:p>
          <a:p>
            <a:r>
              <a:rPr lang="en-US" b="0" baseline="0" dirty="0" smtClean="0">
                <a:latin typeface="Arial" pitchFamily="34" charset="0"/>
                <a:cs typeface="Arial" pitchFamily="34" charset="0"/>
              </a:rPr>
              <a:t>The WSO </a:t>
            </a:r>
            <a:r>
              <a:rPr lang="en-US" b="0" i="1" baseline="0" dirty="0" smtClean="0">
                <a:latin typeface="Arial" pitchFamily="34" charset="0"/>
                <a:cs typeface="Arial" pitchFamily="34" charset="0"/>
              </a:rPr>
              <a:t>Guidelines </a:t>
            </a:r>
            <a:r>
              <a:rPr lang="en-US" b="0" i="0" baseline="0" dirty="0" smtClean="0">
                <a:latin typeface="Arial" pitchFamily="34" charset="0"/>
                <a:cs typeface="Arial" pitchFamily="34" charset="0"/>
              </a:rPr>
              <a:t>help members with Public Outreach services. They are useful within the fellowship and have presentation ideas for</a:t>
            </a:r>
            <a:r>
              <a:rPr lang="en-US" b="0" baseline="0" dirty="0" smtClean="0">
                <a:latin typeface="Arial" pitchFamily="34" charset="0"/>
                <a:cs typeface="Arial" pitchFamily="34" charset="0"/>
              </a:rPr>
              <a:t> treatment </a:t>
            </a:r>
            <a:r>
              <a:rPr lang="en-US" dirty="0" smtClean="0">
                <a:latin typeface="Arial" pitchFamily="34" charset="0"/>
                <a:cs typeface="Arial" pitchFamily="34" charset="0"/>
              </a:rPr>
              <a:t>center </a:t>
            </a:r>
            <a:r>
              <a:rPr lang="en-US" b="0" baseline="0" dirty="0" smtClean="0">
                <a:latin typeface="Arial" pitchFamily="34" charset="0"/>
                <a:cs typeface="Arial" pitchFamily="34" charset="0"/>
              </a:rPr>
              <a:t> staff and family members of alcoholics.  </a:t>
            </a:r>
          </a:p>
          <a:p>
            <a:r>
              <a:rPr lang="en-US" b="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Arial" pitchFamily="34" charset="0"/>
                <a:cs typeface="Arial" pitchFamily="34" charset="0"/>
              </a:rPr>
              <a:t> </a:t>
            </a:r>
            <a:r>
              <a:rPr lang="en-US" sz="1200" b="1" i="1" dirty="0" smtClean="0">
                <a:latin typeface="Arial" pitchFamily="34" charset="0"/>
                <a:cs typeface="Arial" pitchFamily="34" charset="0"/>
              </a:rPr>
              <a:t>(Click)</a:t>
            </a:r>
          </a:p>
          <a:p>
            <a:endParaRPr lang="en-US"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13</a:t>
            </a:fld>
            <a:endParaRPr lang="en-US" dirty="0"/>
          </a:p>
        </p:txBody>
      </p:sp>
    </p:spTree>
    <p:extLst>
      <p:ext uri="{BB962C8B-B14F-4D97-AF65-F5344CB8AC3E}">
        <p14:creationId xmlns:p14="http://schemas.microsoft.com/office/powerpoint/2010/main" val="193906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latin typeface="Arial" pitchFamily="34" charset="0"/>
                <a:cs typeface="Arial" pitchFamily="34" charset="0"/>
              </a:rPr>
              <a:t>The Best of Public Outreach</a:t>
            </a:r>
            <a:r>
              <a:rPr lang="en-US" b="0" i="1" dirty="0" smtClean="0">
                <a:latin typeface="Arial" pitchFamily="34" charset="0"/>
                <a:cs typeface="Arial" pitchFamily="34" charset="0"/>
              </a:rPr>
              <a:t> </a:t>
            </a:r>
            <a:r>
              <a:rPr lang="en-US" b="0" i="0" baseline="0" dirty="0" smtClean="0">
                <a:latin typeface="Arial" pitchFamily="34" charset="0"/>
                <a:cs typeface="Arial" pitchFamily="34" charset="0"/>
              </a:rPr>
              <a:t>can be accessed from</a:t>
            </a:r>
            <a:r>
              <a:rPr lang="en-US" b="0" i="0" dirty="0" smtClean="0">
                <a:latin typeface="Arial" pitchFamily="34" charset="0"/>
                <a:cs typeface="Arial" pitchFamily="34" charset="0"/>
              </a:rPr>
              <a:t> the </a:t>
            </a:r>
            <a:r>
              <a:rPr lang="en-US" b="0" i="0" baseline="0" dirty="0" smtClean="0">
                <a:latin typeface="Arial" pitchFamily="34" charset="0"/>
                <a:cs typeface="Arial" pitchFamily="34" charset="0"/>
              </a:rPr>
              <a:t>four</a:t>
            </a:r>
            <a:r>
              <a:rPr lang="en-US" b="0" i="0" dirty="0" smtClean="0">
                <a:latin typeface="Arial" pitchFamily="34" charset="0"/>
                <a:cs typeface="Arial" pitchFamily="34" charset="0"/>
              </a:rPr>
              <a:t> </a:t>
            </a:r>
            <a:r>
              <a:rPr lang="en-US" b="0" i="0" baseline="0" dirty="0" smtClean="0">
                <a:latin typeface="Arial" pitchFamily="34" charset="0"/>
                <a:cs typeface="Arial" pitchFamily="34" charset="0"/>
              </a:rPr>
              <a:t>divisions of the Public Outreach “home page</a:t>
            </a:r>
            <a:r>
              <a:rPr lang="en-US" dirty="0" smtClean="0">
                <a:latin typeface="Arial" pitchFamily="34" charset="0"/>
                <a:cs typeface="Arial" pitchFamily="34" charset="0"/>
              </a:rPr>
              <a:t>” and from most of the sections of the Members’ Web site.</a:t>
            </a:r>
            <a:endParaRPr lang="en-US" b="1" i="1" baseline="0" dirty="0" smtClean="0">
              <a:latin typeface="Arial" pitchFamily="34" charset="0"/>
              <a:cs typeface="Arial" pitchFamily="34" charset="0"/>
            </a:endParaRPr>
          </a:p>
          <a:p>
            <a:endParaRPr lang="en-US" b="1" i="1" baseline="0" dirty="0" smtClean="0">
              <a:latin typeface="Arial" pitchFamily="34" charset="0"/>
              <a:cs typeface="Arial" pitchFamily="34" charset="0"/>
            </a:endParaRPr>
          </a:p>
          <a:p>
            <a:r>
              <a:rPr lang="en-US" b="1" i="1" baseline="0" dirty="0" smtClean="0">
                <a:latin typeface="Arial" pitchFamily="34" charset="0"/>
                <a:cs typeface="Arial" pitchFamily="34" charset="0"/>
              </a:rPr>
              <a:t>(Click)</a:t>
            </a:r>
          </a:p>
        </p:txBody>
      </p:sp>
      <p:sp>
        <p:nvSpPr>
          <p:cNvPr id="4" name="Slide Number Placeholder 3"/>
          <p:cNvSpPr>
            <a:spLocks noGrp="1"/>
          </p:cNvSpPr>
          <p:nvPr>
            <p:ph type="sldNum" sz="quarter" idx="10"/>
          </p:nvPr>
        </p:nvSpPr>
        <p:spPr/>
        <p:txBody>
          <a:bodyPr/>
          <a:lstStyle/>
          <a:p>
            <a:fld id="{A3316011-B8E2-481C-89FA-4F5DFA0F95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dirty="0" smtClean="0">
                <a:latin typeface="Arial" pitchFamily="34" charset="0"/>
                <a:cs typeface="Arial" pitchFamily="34" charset="0"/>
              </a:rPr>
              <a:t>Specific</a:t>
            </a:r>
            <a:r>
              <a:rPr lang="en-US" sz="1200" b="0" baseline="0" dirty="0" smtClean="0">
                <a:latin typeface="Arial" pitchFamily="34" charset="0"/>
                <a:cs typeface="Arial" pitchFamily="34" charset="0"/>
              </a:rPr>
              <a:t> projects can be initiated in one of two possible ways.</a:t>
            </a:r>
            <a:endParaRPr lang="en-US" sz="1200" b="0" dirty="0" smtClean="0">
              <a:latin typeface="Arial" pitchFamily="34" charset="0"/>
              <a:cs typeface="Arial" pitchFamily="34" charset="0"/>
            </a:endParaRPr>
          </a:p>
          <a:p>
            <a:pPr algn="l"/>
            <a:endParaRPr lang="en-US" sz="1200" b="1" dirty="0" smtClean="0">
              <a:latin typeface="Arial" pitchFamily="34" charset="0"/>
              <a:cs typeface="Arial" pitchFamily="34" charset="0"/>
            </a:endParaRPr>
          </a:p>
          <a:p>
            <a:pPr algn="l"/>
            <a:r>
              <a:rPr lang="en-US" sz="1200" b="1" i="1" dirty="0" smtClean="0">
                <a:latin typeface="Arial" pitchFamily="34" charset="0"/>
                <a:cs typeface="Arial" pitchFamily="34" charset="0"/>
              </a:rPr>
              <a:t>(Click)</a:t>
            </a:r>
            <a:endParaRPr lang="en-US" sz="1200"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Sometimes, a professional</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at a treatment </a:t>
            </a:r>
            <a:r>
              <a:rPr lang="en-US" dirty="0" smtClean="0">
                <a:latin typeface="Arial" pitchFamily="34" charset="0"/>
                <a:cs typeface="Arial" pitchFamily="34" charset="0"/>
              </a:rPr>
              <a:t>center</a:t>
            </a:r>
            <a:r>
              <a:rPr lang="en-US" sz="1200" dirty="0" smtClean="0">
                <a:latin typeface="Arial" pitchFamily="34" charset="0"/>
                <a:cs typeface="Arial" pitchFamily="34" charset="0"/>
              </a:rPr>
              <a:t> will call an Al-Anon service arm with a simple request. The facility might want local meeting schedules</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or introductory literature.</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endParaRPr lang="en-US" sz="1200" b="0" dirty="0" smtClean="0">
              <a:latin typeface="Arial" pitchFamily="34" charset="0"/>
              <a:cs typeface="Arial" pitchFamily="34" charset="0"/>
            </a:endParaRPr>
          </a:p>
          <a:p>
            <a:r>
              <a:rPr lang="en-US" sz="1200" b="0" dirty="0" smtClean="0">
                <a:latin typeface="Arial" pitchFamily="34" charset="0"/>
                <a:cs typeface="Arial" pitchFamily="34" charset="0"/>
              </a:rPr>
              <a:t>Other inquiries might be more challenging</a:t>
            </a:r>
            <a:r>
              <a:rPr lang="en-US" sz="1200" b="0" baseline="0" dirty="0" smtClean="0">
                <a:latin typeface="Arial" pitchFamily="34" charset="0"/>
                <a:cs typeface="Arial" pitchFamily="34" charset="0"/>
              </a:rPr>
              <a:t> and </a:t>
            </a:r>
            <a:r>
              <a:rPr lang="en-US" sz="1200" b="0" dirty="0" smtClean="0">
                <a:latin typeface="Arial" pitchFamily="34" charset="0"/>
                <a:cs typeface="Arial" pitchFamily="34" charset="0"/>
              </a:rPr>
              <a:t>require more planning and a higher level of commitment. For example,</a:t>
            </a:r>
            <a:r>
              <a:rPr lang="en-US" sz="1200" b="0" baseline="0" dirty="0" smtClean="0">
                <a:latin typeface="Arial" pitchFamily="34" charset="0"/>
                <a:cs typeface="Arial" pitchFamily="34" charset="0"/>
              </a:rPr>
              <a:t> a </a:t>
            </a:r>
            <a:r>
              <a:rPr lang="en-US" dirty="0" smtClean="0">
                <a:latin typeface="Arial" pitchFamily="34" charset="0"/>
                <a:cs typeface="Arial" pitchFamily="34" charset="0"/>
              </a:rPr>
              <a:t>facility staff member</a:t>
            </a:r>
            <a:r>
              <a:rPr lang="en-US" sz="1200" b="0" baseline="0" dirty="0" smtClean="0">
                <a:latin typeface="Arial" pitchFamily="34" charset="0"/>
                <a:cs typeface="Arial" pitchFamily="34" charset="0"/>
              </a:rPr>
              <a:t> might ask </a:t>
            </a:r>
          </a:p>
          <a:p>
            <a:r>
              <a:rPr lang="en-US" sz="1200" b="0" baseline="0" dirty="0" smtClean="0">
                <a:latin typeface="Arial" pitchFamily="34" charset="0"/>
                <a:cs typeface="Arial" pitchFamily="34" charset="0"/>
              </a:rPr>
              <a:t>Al-Anon members to share their recovery stories, provide introductory meetings, or start an Al-Anon group at the facility.</a:t>
            </a:r>
            <a:endParaRPr lang="en-US" sz="1200" b="0" dirty="0" smtClean="0">
              <a:latin typeface="Arial" pitchFamily="34" charset="0"/>
              <a:cs typeface="Arial" pitchFamily="34" charset="0"/>
            </a:endParaRPr>
          </a:p>
          <a:p>
            <a:pPr>
              <a:buFont typeface="Arial" pitchFamily="34" charset="0"/>
              <a:buNone/>
            </a:pPr>
            <a:endParaRPr lang="en-US" sz="12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1" dirty="0" smtClean="0">
                <a:latin typeface="Arial" pitchFamily="34" charset="0"/>
                <a:cs typeface="Arial" pitchFamily="34" charset="0"/>
              </a:rPr>
              <a:t>(Click)</a:t>
            </a:r>
          </a:p>
          <a:p>
            <a:pPr>
              <a:buFont typeface="Arial" pitchFamily="34" charset="0"/>
              <a:buNone/>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62000"/>
            <a:ext cx="4648200" cy="3486150"/>
          </a:xfrm>
        </p:spPr>
      </p:sp>
      <p:sp>
        <p:nvSpPr>
          <p:cNvPr id="3" name="Notes Placeholder 2"/>
          <p:cNvSpPr>
            <a:spLocks noGrp="1"/>
          </p:cNvSpPr>
          <p:nvPr>
            <p:ph type="body" idx="1"/>
          </p:nvPr>
        </p:nvSpPr>
        <p:spPr/>
        <p:txBody>
          <a:bodyPr>
            <a:normAutofit/>
          </a:bodyPr>
          <a:lstStyle/>
          <a:p>
            <a:r>
              <a:rPr lang="en-US" baseline="0" dirty="0" smtClean="0">
                <a:latin typeface="Arial" pitchFamily="34" charset="0"/>
                <a:cs typeface="Arial" pitchFamily="34" charset="0"/>
              </a:rPr>
              <a:t>Al-Anon members don’t have to sit by the phone, and wait for a treatment facility to call. A local Public Outreach Committee or an Al-Anon service arm can reach out and call a treatment facility at any time.</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Some </a:t>
            </a:r>
            <a:r>
              <a:rPr lang="en-US" dirty="0" smtClean="0">
                <a:latin typeface="Arial" pitchFamily="34" charset="0"/>
                <a:cs typeface="Arial" pitchFamily="34" charset="0"/>
              </a:rPr>
              <a:t>treatment centers</a:t>
            </a:r>
            <a:r>
              <a:rPr lang="en-US" baseline="0" dirty="0" smtClean="0">
                <a:latin typeface="Arial" pitchFamily="34" charset="0"/>
                <a:cs typeface="Arial" pitchFamily="34" charset="0"/>
              </a:rPr>
              <a:t> will offer family support services, while others do not. But even if the facility does not offer professional services to the families of alcoholics, the facility might still appreciate the opportunity to make Al-Anon available to the families of their clients.</a:t>
            </a:r>
          </a:p>
          <a:p>
            <a:endParaRPr lang="en-US" sz="1200" b="1" baseline="0" dirty="0" smtClean="0">
              <a:latin typeface="Arial" pitchFamily="34" charset="0"/>
              <a:cs typeface="Arial" pitchFamily="34" charset="0"/>
            </a:endParaRPr>
          </a:p>
          <a:p>
            <a:r>
              <a:rPr lang="en-US" sz="1200" b="1" i="1" dirty="0" smtClean="0">
                <a:latin typeface="Arial" pitchFamily="34" charset="0"/>
                <a:cs typeface="Arial" pitchFamily="34" charset="0"/>
              </a:rPr>
              <a:t>(Click)</a:t>
            </a:r>
          </a:p>
          <a:p>
            <a:pPr lvl="1">
              <a:buFont typeface="Arial" pitchFamily="34" charset="0"/>
              <a:buNone/>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Both</a:t>
            </a:r>
            <a:r>
              <a:rPr lang="en-US" baseline="0" dirty="0" smtClean="0">
                <a:latin typeface="Arial" pitchFamily="34" charset="0"/>
                <a:cs typeface="Arial" pitchFamily="34" charset="0"/>
              </a:rPr>
              <a:t> possible starting points can lead to a </a:t>
            </a:r>
            <a:r>
              <a:rPr lang="en-US" dirty="0" smtClean="0">
                <a:latin typeface="Arial" pitchFamily="34" charset="0"/>
                <a:cs typeface="Arial" pitchFamily="34" charset="0"/>
              </a:rPr>
              <a:t>cooperative and sustainable relationship between Al-Anon and the treatment facility. </a:t>
            </a:r>
          </a:p>
          <a:p>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(Click)</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i="1" dirty="0" smtClean="0">
                <a:latin typeface="Arial" pitchFamily="34" charset="0"/>
                <a:cs typeface="Arial" pitchFamily="34" charset="0"/>
              </a:rPr>
              <a:t>Note to Presenter: Read title/topic to the audience</a:t>
            </a:r>
            <a:r>
              <a:rPr lang="en-US" sz="1200" b="1" i="1" baseline="0" dirty="0" smtClean="0">
                <a:latin typeface="Arial" pitchFamily="34" charset="0"/>
                <a:cs typeface="Arial" pitchFamily="34" charset="0"/>
              </a:rPr>
              <a:t>. Continue with Module Two. </a:t>
            </a:r>
            <a:endParaRPr lang="en-US" sz="1200" b="1" i="1" dirty="0" smtClean="0">
              <a:latin typeface="Arial" pitchFamily="34" charset="0"/>
              <a:cs typeface="Arial" pitchFamily="34" charset="0"/>
            </a:endParaRPr>
          </a:p>
          <a:p>
            <a:pPr algn="l"/>
            <a:endParaRPr lang="en-US" sz="1200" b="1" dirty="0" smtClean="0">
              <a:cs typeface="Arial" pitchFamily="34" charset="0"/>
            </a:endParaRPr>
          </a:p>
          <a:p>
            <a:pPr algn="l"/>
            <a:r>
              <a:rPr lang="en-US" sz="1200" b="1" i="1" dirty="0" smtClean="0">
                <a:latin typeface="Arial" pitchFamily="34" charset="0"/>
                <a:cs typeface="Arial" pitchFamily="34" charset="0"/>
              </a:rPr>
              <a:t>(Click)</a:t>
            </a:r>
            <a:endParaRPr lang="en-US" sz="1200"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itchFamily="34" charset="0"/>
                <a:cs typeface="Arial" pitchFamily="34" charset="0"/>
              </a:rPr>
              <a:t>Note to Presenter: Read title/topic to audience.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Summary</a:t>
            </a:r>
            <a:r>
              <a:rPr lang="en-US" baseline="0" dirty="0" smtClean="0">
                <a:latin typeface="Arial" pitchFamily="34" charset="0"/>
                <a:cs typeface="Arial" pitchFamily="34" charset="0"/>
              </a:rPr>
              <a:t> of content: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First, we’ll briefly summarize the benefits of reaching out to treatment facilities—what you can hope to accomplish. </a:t>
            </a:r>
          </a:p>
          <a:p>
            <a:pPr marL="228600" indent="-228600">
              <a:buNone/>
            </a:pPr>
            <a:endParaRPr lang="en-US" baseline="0" dirty="0" smtClean="0">
              <a:latin typeface="Arial" pitchFamily="34" charset="0"/>
              <a:cs typeface="Arial" pitchFamily="34" charset="0"/>
            </a:endParaRPr>
          </a:p>
          <a:p>
            <a:pPr>
              <a:buNone/>
            </a:pPr>
            <a:r>
              <a:rPr lang="en-US" baseline="0" dirty="0" smtClean="0">
                <a:latin typeface="Arial" pitchFamily="34" charset="0"/>
                <a:cs typeface="Arial" pitchFamily="34" charset="0"/>
              </a:rPr>
              <a:t>Second, we’ll summarize the preparations that are necessary </a:t>
            </a:r>
            <a:r>
              <a:rPr lang="en-US" i="1" baseline="0" dirty="0" smtClean="0">
                <a:latin typeface="Arial" pitchFamily="34" charset="0"/>
                <a:cs typeface="Arial" pitchFamily="34" charset="0"/>
              </a:rPr>
              <a:t>before</a:t>
            </a:r>
            <a:r>
              <a:rPr lang="en-US" baseline="0" dirty="0" smtClean="0">
                <a:latin typeface="Arial" pitchFamily="34" charset="0"/>
                <a:cs typeface="Arial" pitchFamily="34" charset="0"/>
              </a:rPr>
              <a:t> you begin the process of assessing an opportunity and planning a project.</a:t>
            </a:r>
          </a:p>
          <a:p>
            <a:pPr marL="228600" indent="-228600">
              <a:buNone/>
            </a:pPr>
            <a:endParaRPr lang="en-US" baseline="0" dirty="0" smtClean="0">
              <a:latin typeface="Arial" pitchFamily="34" charset="0"/>
              <a:cs typeface="Arial" pitchFamily="34" charset="0"/>
            </a:endParaRPr>
          </a:p>
          <a:p>
            <a:pPr marL="228600" indent="-228600">
              <a:buNone/>
            </a:pPr>
            <a:r>
              <a:rPr lang="en-US" b="1" i="1" baseline="0" dirty="0" smtClean="0">
                <a:latin typeface="Arial" pitchFamily="34" charset="0"/>
                <a:cs typeface="Arial" pitchFamily="34" charset="0"/>
              </a:rPr>
              <a:t>(Click) </a:t>
            </a:r>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C366116-B631-404D-95AC-59A94CD0C1C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Essentially, there are four reasons</a:t>
            </a:r>
            <a:r>
              <a:rPr lang="en-US" sz="1200" baseline="0" dirty="0" smtClean="0">
                <a:latin typeface="Arial" pitchFamily="34" charset="0"/>
                <a:cs typeface="Arial" pitchFamily="34" charset="0"/>
              </a:rPr>
              <a:t> to reach out to treatment facilities</a:t>
            </a:r>
            <a:r>
              <a:rPr lang="en-US" sz="1200" dirty="0" smtClean="0">
                <a:latin typeface="Arial" pitchFamily="34" charset="0"/>
                <a:cs typeface="Arial" pitchFamily="34" charset="0"/>
              </a:rPr>
              <a:t>: </a:t>
            </a:r>
          </a:p>
          <a:p>
            <a:pPr marL="228600" indent="-228600">
              <a:buFont typeface="Arial" pitchFamily="34" charset="0"/>
              <a:buChar char="•"/>
            </a:pPr>
            <a:r>
              <a:rPr lang="en-US" sz="1200" dirty="0" smtClean="0">
                <a:latin typeface="Arial" pitchFamily="34" charset="0"/>
                <a:cs typeface="Arial" pitchFamily="34" charset="0"/>
              </a:rPr>
              <a:t>First, we want the family members</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of alcoholics in treatment to be aware of the Al-Anon program, and the help that</a:t>
            </a:r>
            <a:r>
              <a:rPr lang="en-US" sz="1200" baseline="0" dirty="0" smtClean="0">
                <a:latin typeface="Arial" pitchFamily="34" charset="0"/>
                <a:cs typeface="Arial" pitchFamily="34" charset="0"/>
              </a:rPr>
              <a:t> Al-Anon could offer them. We also want the </a:t>
            </a:r>
            <a:r>
              <a:rPr lang="en-US" sz="1200" dirty="0" smtClean="0">
                <a:latin typeface="Arial" pitchFamily="34" charset="0"/>
                <a:cs typeface="Arial" pitchFamily="34" charset="0"/>
              </a:rPr>
              <a:t>professional staff at a  treatment</a:t>
            </a:r>
            <a:r>
              <a:rPr lang="en-US" sz="1200" baseline="0" dirty="0" smtClean="0">
                <a:latin typeface="Arial" pitchFamily="34" charset="0"/>
                <a:cs typeface="Arial" pitchFamily="34" charset="0"/>
              </a:rPr>
              <a:t> center</a:t>
            </a:r>
            <a:r>
              <a:rPr lang="en-US" sz="1200" dirty="0" smtClean="0">
                <a:latin typeface="Arial" pitchFamily="34" charset="0"/>
                <a:cs typeface="Arial" pitchFamily="34" charset="0"/>
              </a:rPr>
              <a:t> to be familiar with Al-Anon</a:t>
            </a:r>
            <a:r>
              <a:rPr lang="en-US" sz="1200" baseline="0" dirty="0" smtClean="0">
                <a:latin typeface="Arial" pitchFamily="34" charset="0"/>
                <a:cs typeface="Arial" pitchFamily="34" charset="0"/>
              </a:rPr>
              <a:t> and the support that it provides.</a:t>
            </a:r>
            <a:endParaRPr lang="en-US" sz="1200" dirty="0" smtClean="0">
              <a:latin typeface="Arial" pitchFamily="34" charset="0"/>
              <a:cs typeface="Arial" pitchFamily="34" charset="0"/>
            </a:endParaRPr>
          </a:p>
          <a:p>
            <a:pPr marL="228600" indent="-228600">
              <a:buFont typeface="Arial" pitchFamily="34" charset="0"/>
              <a:buChar char="•"/>
            </a:pPr>
            <a:r>
              <a:rPr lang="en-US" sz="1200" baseline="0" dirty="0" smtClean="0">
                <a:latin typeface="Arial" pitchFamily="34" charset="0"/>
                <a:cs typeface="Arial" pitchFamily="34" charset="0"/>
              </a:rPr>
              <a:t>Second, we want the professional staff at the facility to understand t</a:t>
            </a:r>
            <a:r>
              <a:rPr lang="en-US" sz="1200" dirty="0" smtClean="0">
                <a:latin typeface="Arial" pitchFamily="34" charset="0"/>
                <a:cs typeface="Arial" pitchFamily="34" charset="0"/>
              </a:rPr>
              <a:t>he various ways that</a:t>
            </a:r>
            <a:r>
              <a:rPr lang="en-US" sz="1200" baseline="0" dirty="0" smtClean="0">
                <a:latin typeface="Arial" pitchFamily="34" charset="0"/>
                <a:cs typeface="Arial" pitchFamily="34" charset="0"/>
              </a:rPr>
              <a:t> local </a:t>
            </a:r>
            <a:r>
              <a:rPr lang="en-US" sz="1200" dirty="0" smtClean="0">
                <a:latin typeface="Arial" pitchFamily="34" charset="0"/>
                <a:cs typeface="Arial" pitchFamily="34" charset="0"/>
              </a:rPr>
              <a:t>Al-Anon service arms could cooperate with them. </a:t>
            </a:r>
          </a:p>
          <a:p>
            <a:pPr marL="228600" indent="-228600">
              <a:buFont typeface="Arial" pitchFamily="34" charset="0"/>
              <a:buChar char="•"/>
            </a:pPr>
            <a:r>
              <a:rPr lang="en-US" sz="1200" dirty="0" smtClean="0">
                <a:latin typeface="Arial" pitchFamily="34" charset="0"/>
                <a:cs typeface="Arial" pitchFamily="34" charset="0"/>
              </a:rPr>
              <a:t>Third, by cooperating with the professional staff and providing them with information about local meetings, we can help the families of alcoholics in treatment find their way to their first Al-Anon meetings.</a:t>
            </a:r>
            <a:r>
              <a:rPr lang="en-US" sz="1200" baseline="0" dirty="0" smtClean="0">
                <a:latin typeface="Arial" pitchFamily="34" charset="0"/>
                <a:cs typeface="Arial" pitchFamily="34" charset="0"/>
              </a:rPr>
              <a:t> We can help ease family members’ anxieties, fears, or misconceptions about Al-Anon by giving them basic information about Al-Anon and about o</a:t>
            </a:r>
            <a:r>
              <a:rPr lang="en-US" sz="1200" dirty="0" smtClean="0">
                <a:latin typeface="Arial" pitchFamily="34" charset="0"/>
                <a:cs typeface="Arial" pitchFamily="34" charset="0"/>
              </a:rPr>
              <a:t>ur meeting format</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 </a:t>
            </a:r>
          </a:p>
          <a:p>
            <a:pPr marL="228600" indent="-228600">
              <a:buFont typeface="Arial" pitchFamily="34" charset="0"/>
              <a:buChar char="•"/>
            </a:pPr>
            <a:r>
              <a:rPr lang="en-US" sz="1200" dirty="0" smtClean="0">
                <a:latin typeface="Arial" pitchFamily="34" charset="0"/>
                <a:cs typeface="Arial" pitchFamily="34" charset="0"/>
              </a:rPr>
              <a:t>Fourth, “Carrying the message” (Step Twelve) is an important part of </a:t>
            </a:r>
          </a:p>
          <a:p>
            <a:pPr marL="228600" indent="-228600"/>
            <a:r>
              <a:rPr lang="en-US" dirty="0" smtClean="0">
                <a:latin typeface="Arial" pitchFamily="34" charset="0"/>
                <a:cs typeface="Arial" pitchFamily="34" charset="0"/>
              </a:rPr>
              <a:t>	</a:t>
            </a:r>
            <a:r>
              <a:rPr lang="en-US" sz="1200" dirty="0" smtClean="0">
                <a:latin typeface="Arial" pitchFamily="34" charset="0"/>
                <a:cs typeface="Arial" pitchFamily="34" charset="0"/>
              </a:rPr>
              <a:t>Al-Anon’s  recovery program. Twelfth Step work gives members a</a:t>
            </a:r>
            <a:r>
              <a:rPr lang="en-US" sz="1200" baseline="0" dirty="0" smtClean="0">
                <a:latin typeface="Arial" pitchFamily="34" charset="0"/>
                <a:cs typeface="Arial" pitchFamily="34" charset="0"/>
              </a:rPr>
              <a:t> vital </a:t>
            </a:r>
            <a:r>
              <a:rPr lang="en-US" sz="1200" dirty="0" smtClean="0">
                <a:latin typeface="Arial" pitchFamily="34" charset="0"/>
                <a:cs typeface="Arial" pitchFamily="34" charset="0"/>
              </a:rPr>
              <a:t>opportunity</a:t>
            </a:r>
            <a:r>
              <a:rPr lang="en-US" sz="1200" baseline="0" dirty="0" smtClean="0">
                <a:latin typeface="Arial" pitchFamily="34" charset="0"/>
                <a:cs typeface="Arial" pitchFamily="34" charset="0"/>
              </a:rPr>
              <a:t> for personal growth in the program.</a:t>
            </a: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itchFamily="34" charset="0"/>
                <a:cs typeface="Arial" pitchFamily="34" charset="0"/>
              </a:rPr>
              <a:t>(Click) </a:t>
            </a:r>
            <a:endParaRPr lang="en-US" sz="1200" b="1" i="1"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dirty="0" smtClean="0">
                <a:latin typeface="Arial" pitchFamily="34" charset="0"/>
                <a:cs typeface="Arial" pitchFamily="34" charset="0"/>
              </a:rPr>
              <a:t>Presenter: Read title/topic to the audience. </a:t>
            </a:r>
          </a:p>
          <a:p>
            <a:endParaRPr lang="en-US" sz="1200" b="1" dirty="0" smtClean="0">
              <a:latin typeface="Arial" pitchFamily="34" charset="0"/>
              <a:cs typeface="Arial" pitchFamily="34" charset="0"/>
            </a:endParaRPr>
          </a:p>
          <a:p>
            <a:r>
              <a:rPr lang="en-US" sz="1200" dirty="0" smtClean="0">
                <a:latin typeface="Arial" pitchFamily="34" charset="0"/>
                <a:cs typeface="Arial" pitchFamily="34" charset="0"/>
              </a:rPr>
              <a:t>A</a:t>
            </a:r>
            <a:r>
              <a:rPr lang="en-US" sz="1200" baseline="0" dirty="0" smtClean="0">
                <a:latin typeface="Arial" pitchFamily="34" charset="0"/>
                <a:cs typeface="Arial" pitchFamily="34" charset="0"/>
              </a:rPr>
              <a:t> specific </a:t>
            </a:r>
            <a:r>
              <a:rPr lang="en-US" sz="1200" dirty="0" smtClean="0">
                <a:latin typeface="Arial" pitchFamily="34" charset="0"/>
                <a:cs typeface="Arial" pitchFamily="34" charset="0"/>
              </a:rPr>
              <a:t>outreach project is more likely to be effective and sustainable when it is well-organized and properly planned. </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Also, a</a:t>
            </a:r>
            <a:r>
              <a:rPr lang="en-US" sz="1200" baseline="0" dirty="0" smtClean="0">
                <a:latin typeface="Arial" pitchFamily="34" charset="0"/>
                <a:cs typeface="Arial" pitchFamily="34" charset="0"/>
              </a:rPr>
              <a:t> well-organized</a:t>
            </a:r>
            <a:r>
              <a:rPr lang="en-US" sz="1200" dirty="0" smtClean="0">
                <a:latin typeface="Arial" pitchFamily="34" charset="0"/>
                <a:cs typeface="Arial" pitchFamily="34" charset="0"/>
              </a:rPr>
              <a:t> activity will give </a:t>
            </a:r>
            <a:r>
              <a:rPr lang="en-US" sz="1200" baseline="0" dirty="0" smtClean="0">
                <a:latin typeface="Arial" pitchFamily="34" charset="0"/>
                <a:cs typeface="Arial" pitchFamily="34" charset="0"/>
              </a:rPr>
              <a:t>the m</a:t>
            </a:r>
            <a:r>
              <a:rPr lang="en-US" sz="1200" dirty="0" smtClean="0">
                <a:latin typeface="Arial" pitchFamily="34" charset="0"/>
                <a:cs typeface="Arial" pitchFamily="34" charset="0"/>
              </a:rPr>
              <a:t>embers who</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volunteer to participate with a more satisfying and enjoyable experience. And when they feel good</a:t>
            </a:r>
            <a:r>
              <a:rPr lang="en-US" sz="1200" baseline="0" dirty="0" smtClean="0">
                <a:latin typeface="Arial" pitchFamily="34" charset="0"/>
                <a:cs typeface="Arial" pitchFamily="34" charset="0"/>
              </a:rPr>
              <a:t> about the project</a:t>
            </a:r>
            <a:r>
              <a:rPr lang="en-US" sz="1200" dirty="0" smtClean="0">
                <a:latin typeface="Arial" pitchFamily="34" charset="0"/>
                <a:cs typeface="Arial" pitchFamily="34" charset="0"/>
              </a:rPr>
              <a:t>, they will</a:t>
            </a:r>
            <a:r>
              <a:rPr lang="en-US" sz="1200" baseline="0" dirty="0" smtClean="0">
                <a:latin typeface="Arial" pitchFamily="34" charset="0"/>
                <a:cs typeface="Arial" pitchFamily="34" charset="0"/>
              </a:rPr>
              <a:t> be </a:t>
            </a:r>
            <a:r>
              <a:rPr lang="en-US" sz="1200" dirty="0" smtClean="0">
                <a:latin typeface="Arial" pitchFamily="34" charset="0"/>
                <a:cs typeface="Arial" pitchFamily="34" charset="0"/>
              </a:rPr>
              <a:t>more willing to remain involved in outreach activities at the treatment facility.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As we’ll see, each project has a five-stage</a:t>
            </a:r>
            <a:r>
              <a:rPr lang="en-US" sz="1200" baseline="0" dirty="0" smtClean="0">
                <a:latin typeface="Arial" pitchFamily="34" charset="0"/>
                <a:cs typeface="Arial" pitchFamily="34" charset="0"/>
              </a:rPr>
              <a:t> cycle of assessment, planning, implementation, evaluation, and adjustments.</a:t>
            </a:r>
          </a:p>
          <a:p>
            <a:endParaRPr lang="en-US" sz="1200" baseline="0" dirty="0" smtClean="0">
              <a:latin typeface="Arial" pitchFamily="34" charset="0"/>
              <a:cs typeface="Arial" pitchFamily="34" charset="0"/>
            </a:endParaRPr>
          </a:p>
          <a:p>
            <a:r>
              <a:rPr lang="en-US" sz="1200" dirty="0" smtClean="0">
                <a:latin typeface="Arial" pitchFamily="34" charset="0"/>
                <a:cs typeface="Arial" pitchFamily="34" charset="0"/>
              </a:rPr>
              <a:t>But before</a:t>
            </a:r>
            <a:r>
              <a:rPr lang="en-US" sz="1200" baseline="0" dirty="0" smtClean="0">
                <a:latin typeface="Arial" pitchFamily="34" charset="0"/>
                <a:cs typeface="Arial" pitchFamily="34" charset="0"/>
              </a:rPr>
              <a:t> you begin this process for any specific project, </a:t>
            </a:r>
            <a:r>
              <a:rPr lang="en-US" sz="1200" dirty="0" smtClean="0">
                <a:latin typeface="Arial" pitchFamily="34" charset="0"/>
                <a:cs typeface="Arial" pitchFamily="34" charset="0"/>
              </a:rPr>
              <a:t>it is important to</a:t>
            </a:r>
            <a:r>
              <a:rPr lang="en-US" sz="1200" baseline="0" dirty="0" smtClean="0">
                <a:latin typeface="Arial" pitchFamily="34" charset="0"/>
                <a:cs typeface="Arial" pitchFamily="34" charset="0"/>
              </a:rPr>
              <a:t> put some basic resources into place.  These preliminary preparations are will  enable you to work more effectively on specific outreach opportunities.</a:t>
            </a: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itchFamily="34" charset="0"/>
                <a:cs typeface="Arial" pitchFamily="34" charset="0"/>
              </a:rPr>
              <a:t>(Click) </a:t>
            </a:r>
            <a:endParaRPr lang="en-US" sz="1200" b="1" i="1" dirty="0" smtClean="0">
              <a:latin typeface="Arial" pitchFamily="34" charset="0"/>
              <a:cs typeface="Arial" pitchFamily="34" charset="0"/>
            </a:endParaRP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First, it is vital to have a local Public</a:t>
            </a:r>
            <a:r>
              <a:rPr lang="en-US" sz="1200" baseline="0" dirty="0" smtClean="0">
                <a:latin typeface="Arial" pitchFamily="34" charset="0"/>
                <a:cs typeface="Arial" pitchFamily="34" charset="0"/>
              </a:rPr>
              <a:t> Outreach Committee at the </a:t>
            </a:r>
            <a:r>
              <a:rPr lang="en-US" sz="1200" dirty="0" smtClean="0">
                <a:latin typeface="Arial" pitchFamily="34" charset="0"/>
                <a:cs typeface="Arial" pitchFamily="34" charset="0"/>
              </a:rPr>
              <a:t>District</a:t>
            </a:r>
            <a:r>
              <a:rPr lang="en-US" sz="1200" baseline="0" dirty="0" smtClean="0">
                <a:latin typeface="Arial" pitchFamily="34" charset="0"/>
                <a:cs typeface="Arial" pitchFamily="34" charset="0"/>
              </a:rPr>
              <a:t> or </a:t>
            </a:r>
          </a:p>
          <a:p>
            <a:r>
              <a:rPr lang="en-US" sz="1200" baseline="0" dirty="0" smtClean="0">
                <a:latin typeface="Arial" pitchFamily="34" charset="0"/>
                <a:cs typeface="Arial" pitchFamily="34" charset="0"/>
              </a:rPr>
              <a:t>Al-Anon Information Service (AIS)</a:t>
            </a:r>
            <a:r>
              <a:rPr lang="en-US" sz="1200" dirty="0" smtClean="0">
                <a:latin typeface="Arial" pitchFamily="34" charset="0"/>
                <a:cs typeface="Arial" pitchFamily="34" charset="0"/>
              </a:rPr>
              <a:t> Public Outreach level.</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Even if there are only two or</a:t>
            </a:r>
            <a:r>
              <a:rPr lang="en-US" sz="1200" baseline="0" dirty="0" smtClean="0">
                <a:latin typeface="Arial" pitchFamily="34" charset="0"/>
                <a:cs typeface="Arial" pitchFamily="34" charset="0"/>
              </a:rPr>
              <a:t> three</a:t>
            </a:r>
            <a:r>
              <a:rPr lang="en-US" sz="1200" dirty="0" smtClean="0">
                <a:latin typeface="Arial" pitchFamily="34" charset="0"/>
                <a:cs typeface="Arial" pitchFamily="34" charset="0"/>
              </a:rPr>
              <a:t> members</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on the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Committee, having a Committee means that carrying Al-Anon’s message to a treatment center does not depend solely on one individual.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If the local Public Outreach Committee is ambitious</a:t>
            </a:r>
            <a:r>
              <a:rPr lang="en-US" sz="1200" baseline="0" dirty="0" smtClean="0">
                <a:latin typeface="Arial" pitchFamily="34" charset="0"/>
                <a:cs typeface="Arial" pitchFamily="34" charset="0"/>
              </a:rPr>
              <a:t> and wants to organize several projects, it may </a:t>
            </a:r>
            <a:r>
              <a:rPr lang="en-US" sz="1200" dirty="0" smtClean="0">
                <a:latin typeface="Arial" pitchFamily="34" charset="0"/>
                <a:cs typeface="Arial" pitchFamily="34" charset="0"/>
              </a:rPr>
              <a:t>wish to form a Treatment Facility</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Outreach</a:t>
            </a:r>
            <a:r>
              <a:rPr lang="en-US" sz="1200" baseline="0" dirty="0" smtClean="0">
                <a:latin typeface="Arial" pitchFamily="34" charset="0"/>
                <a:cs typeface="Arial" pitchFamily="34" charset="0"/>
              </a:rPr>
              <a:t> S</a:t>
            </a:r>
            <a:r>
              <a:rPr lang="en-US" sz="1200" dirty="0" smtClean="0">
                <a:latin typeface="Arial" pitchFamily="34" charset="0"/>
                <a:cs typeface="Arial" pitchFamily="34" charset="0"/>
              </a:rPr>
              <a:t>ubcommittee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to focus consistently</a:t>
            </a:r>
            <a:r>
              <a:rPr lang="en-US" sz="1200" baseline="0" dirty="0" smtClean="0">
                <a:latin typeface="Arial" pitchFamily="34" charset="0"/>
                <a:cs typeface="Arial" pitchFamily="34" charset="0"/>
              </a:rPr>
              <a:t> on outreach opportunities in this area. The Subcommittee’s role is to make</a:t>
            </a:r>
            <a:r>
              <a:rPr lang="en-US" sz="1200" dirty="0" smtClean="0">
                <a:latin typeface="Arial" pitchFamily="34" charset="0"/>
                <a:cs typeface="Arial" pitchFamily="34" charset="0"/>
              </a:rPr>
              <a:t> recommendations to the local Public Outreach</a:t>
            </a:r>
            <a:r>
              <a:rPr lang="en-US" sz="1200" baseline="0" dirty="0" smtClean="0">
                <a:latin typeface="Arial" pitchFamily="34" charset="0"/>
                <a:cs typeface="Arial" pitchFamily="34" charset="0"/>
              </a:rPr>
              <a:t> Committee, which</a:t>
            </a:r>
            <a:r>
              <a:rPr lang="en-US" sz="1200" dirty="0" smtClean="0">
                <a:latin typeface="Arial" pitchFamily="34" charset="0"/>
                <a:cs typeface="Arial" pitchFamily="34" charset="0"/>
              </a:rPr>
              <a:t> has oversight for one or more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service</a:t>
            </a:r>
            <a:r>
              <a:rPr lang="en-US" sz="1200" baseline="0" dirty="0" smtClean="0">
                <a:latin typeface="Arial" pitchFamily="34" charset="0"/>
                <a:cs typeface="Arial" pitchFamily="34" charset="0"/>
              </a:rPr>
              <a:t> projects at a treatment center.</a:t>
            </a:r>
            <a:r>
              <a:rPr lang="en-US" sz="1200" dirty="0" smtClean="0">
                <a:latin typeface="Arial" pitchFamily="34" charset="0"/>
                <a:cs typeface="Arial" pitchFamily="34" charset="0"/>
              </a:rPr>
              <a:t>  </a:t>
            </a:r>
          </a:p>
          <a:p>
            <a:endParaRPr lang="en-US" sz="120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itchFamily="34" charset="0"/>
                <a:cs typeface="Arial" pitchFamily="34" charset="0"/>
              </a:rPr>
              <a:t>(Click) </a:t>
            </a:r>
            <a:endParaRPr lang="en-US" sz="1200" b="1" i="1" dirty="0" smtClean="0">
              <a:latin typeface="Arial" pitchFamily="34" charset="0"/>
              <a:cs typeface="Arial" pitchFamily="34" charset="0"/>
            </a:endParaRP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latin typeface="Arial" pitchFamily="34" charset="0"/>
                <a:cs typeface="Arial" pitchFamily="34" charset="0"/>
              </a:rPr>
              <a:t>This chart identifies Al-Anon’s  “links of service” (also known</a:t>
            </a:r>
            <a:r>
              <a:rPr lang="en-US" sz="1200" baseline="0" dirty="0" smtClean="0">
                <a:latin typeface="Arial" pitchFamily="34" charset="0"/>
                <a:cs typeface="Arial" pitchFamily="34" charset="0"/>
              </a:rPr>
              <a:t> as “</a:t>
            </a:r>
            <a:r>
              <a:rPr lang="en-US" sz="1200" dirty="0" smtClean="0">
                <a:latin typeface="Arial" pitchFamily="34" charset="0"/>
                <a:cs typeface="Arial" pitchFamily="34" charset="0"/>
              </a:rPr>
              <a:t>service arms”) that can provide information and other types of support to a local Public Outreach Committee.</a:t>
            </a:r>
            <a:r>
              <a:rPr lang="en-US" sz="1200" baseline="0" dirty="0" smtClean="0">
                <a:latin typeface="Arial" pitchFamily="34" charset="0"/>
                <a:cs typeface="Arial" pitchFamily="34" charset="0"/>
              </a:rPr>
              <a:t> Each Area has a Public Outreach Coordinator* who can share service experiences</a:t>
            </a:r>
            <a:r>
              <a:rPr lang="en-US" sz="1200" baseline="0" dirty="0" smtClean="0">
                <a:solidFill>
                  <a:srgbClr val="FF0000"/>
                </a:solidFill>
                <a:latin typeface="Arial" pitchFamily="34" charset="0"/>
                <a:cs typeface="Arial" pitchFamily="34" charset="0"/>
              </a:rPr>
              <a:t> </a:t>
            </a:r>
            <a:r>
              <a:rPr lang="en-US" sz="1200" u="sng" baseline="0" dirty="0" smtClean="0">
                <a:solidFill>
                  <a:schemeClr val="accent1"/>
                </a:solidFill>
                <a:latin typeface="Arial" pitchFamily="34" charset="0"/>
                <a:cs typeface="Arial" pitchFamily="34" charset="0"/>
              </a:rPr>
              <a:t>and timely information</a:t>
            </a:r>
            <a:r>
              <a:rPr lang="en-US" sz="1200" u="none" baseline="0" dirty="0" smtClean="0">
                <a:solidFill>
                  <a:schemeClr val="accent1"/>
                </a:solidFill>
                <a:latin typeface="Arial" pitchFamily="34" charset="0"/>
                <a:cs typeface="Arial" pitchFamily="34" charset="0"/>
              </a:rPr>
              <a:t> </a:t>
            </a:r>
            <a:r>
              <a:rPr lang="en-US" sz="1200" baseline="0" dirty="0" smtClean="0">
                <a:latin typeface="Arial" pitchFamily="34" charset="0"/>
                <a:cs typeface="Arial" pitchFamily="34" charset="0"/>
              </a:rPr>
              <a:t>with the local Outreach team.** </a:t>
            </a:r>
          </a:p>
          <a:p>
            <a:endParaRPr lang="en-US" sz="1200" baseline="0" dirty="0" smtClean="0">
              <a:latin typeface="Arial" pitchFamily="34" charset="0"/>
              <a:cs typeface="Arial" pitchFamily="34" charset="0"/>
            </a:endParaRPr>
          </a:p>
          <a:p>
            <a:r>
              <a:rPr lang="en-US" sz="1200" dirty="0" smtClean="0">
                <a:latin typeface="Arial" pitchFamily="34" charset="0"/>
                <a:cs typeface="Arial" pitchFamily="34" charset="0"/>
              </a:rPr>
              <a:t>The</a:t>
            </a:r>
            <a:r>
              <a:rPr lang="en-US" sz="1200" baseline="0" dirty="0" smtClean="0">
                <a:latin typeface="Arial" pitchFamily="34" charset="0"/>
                <a:cs typeface="Arial" pitchFamily="34" charset="0"/>
              </a:rPr>
              <a:t> Area Public Outreach Coordinator can also </a:t>
            </a:r>
            <a:r>
              <a:rPr lang="en-US" sz="1200" dirty="0" smtClean="0">
                <a:latin typeface="Arial" pitchFamily="34" charset="0"/>
                <a:cs typeface="Arial" pitchFamily="34" charset="0"/>
              </a:rPr>
              <a:t>refer</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the local Public Outreach Committee Chairpersons</a:t>
            </a:r>
            <a:r>
              <a:rPr lang="en-US" sz="1200" baseline="0" dirty="0" smtClean="0">
                <a:latin typeface="Arial" pitchFamily="34" charset="0"/>
                <a:cs typeface="Arial" pitchFamily="34" charset="0"/>
              </a:rPr>
              <a:t> or a member designated to represent the Committee</a:t>
            </a:r>
            <a:r>
              <a:rPr lang="en-US" sz="1200" dirty="0" smtClean="0">
                <a:latin typeface="Arial" pitchFamily="34" charset="0"/>
                <a:cs typeface="Arial" pitchFamily="34" charset="0"/>
              </a:rPr>
              <a:t> to other trusted servants and members who are or have participated in outreach activities at treatment facilities.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There may be members of local Al-Anon  groups who are familiar with outreach at treatment facilities . They could be helpful. </a:t>
            </a:r>
            <a:endParaRPr lang="en-US" sz="120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r>
              <a:rPr lang="en-US" sz="1200" dirty="0" smtClean="0">
                <a:latin typeface="Arial" pitchFamily="34" charset="0"/>
                <a:cs typeface="Arial" pitchFamily="34" charset="0"/>
              </a:rPr>
              <a:t>Our </a:t>
            </a:r>
            <a:r>
              <a:rPr lang="en-US" sz="1200" baseline="0" dirty="0" smtClean="0">
                <a:latin typeface="Arial" pitchFamily="34" charset="0"/>
                <a:cs typeface="Arial" pitchFamily="34" charset="0"/>
              </a:rPr>
              <a:t>message of hope is more likely to </a:t>
            </a:r>
            <a:r>
              <a:rPr lang="en-US" sz="1200" dirty="0" smtClean="0">
                <a:latin typeface="Arial" pitchFamily="34" charset="0"/>
                <a:cs typeface="Arial" pitchFamily="34" charset="0"/>
              </a:rPr>
              <a:t>be available on a consistent</a:t>
            </a:r>
            <a:r>
              <a:rPr lang="en-US" sz="1200" baseline="0" dirty="0" smtClean="0">
                <a:latin typeface="Arial" pitchFamily="34" charset="0"/>
                <a:cs typeface="Arial" pitchFamily="34" charset="0"/>
              </a:rPr>
              <a:t> basis when a local Public Outreach Committee cooperates with the Al-Anon service structure, rather than “going it alone.” </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marL="231775" indent="-231775">
              <a:tabLst>
                <a:tab pos="231775" algn="l"/>
              </a:tabLst>
            </a:pPr>
            <a:r>
              <a:rPr lang="en-US" dirty="0" smtClean="0">
                <a:latin typeface="Arial" pitchFamily="34" charset="0"/>
                <a:cs typeface="Arial" pitchFamily="34" charset="0"/>
              </a:rPr>
              <a:t>  *  Some Areas may have Institutions, Cooperating with</a:t>
            </a:r>
            <a:r>
              <a:rPr lang="en-US" baseline="0" dirty="0" smtClean="0">
                <a:latin typeface="Arial" pitchFamily="34" charset="0"/>
                <a:cs typeface="Arial" pitchFamily="34" charset="0"/>
              </a:rPr>
              <a:t> </a:t>
            </a:r>
            <a:r>
              <a:rPr lang="en-US" dirty="0" smtClean="0">
                <a:latin typeface="Arial" pitchFamily="34" charset="0"/>
                <a:cs typeface="Arial" pitchFamily="34" charset="0"/>
              </a:rPr>
              <a:t>Professional Community   (CPC), or Public Information (PI)Coordinators instead of a</a:t>
            </a:r>
          </a:p>
          <a:p>
            <a:pPr marL="231775" indent="-231775">
              <a:tabLst>
                <a:tab pos="231775" algn="l"/>
              </a:tabLst>
            </a:pPr>
            <a:r>
              <a:rPr lang="en-US" baseline="0" dirty="0" smtClean="0">
                <a:latin typeface="Arial" pitchFamily="34" charset="0"/>
                <a:cs typeface="Arial" pitchFamily="34" charset="0"/>
              </a:rPr>
              <a:t>      </a:t>
            </a:r>
            <a:r>
              <a:rPr lang="en-US" dirty="0" smtClean="0">
                <a:latin typeface="Arial" pitchFamily="34" charset="0"/>
                <a:cs typeface="Arial" pitchFamily="34" charset="0"/>
              </a:rPr>
              <a:t>single Public Outreach Coordinator.  </a:t>
            </a:r>
          </a:p>
          <a:p>
            <a:r>
              <a:rPr lang="en-US" sz="1200" dirty="0" smtClean="0">
                <a:latin typeface="Arial" pitchFamily="34" charset="0"/>
                <a:cs typeface="Arial" pitchFamily="34" charset="0"/>
              </a:rPr>
              <a:t>**  Some districts and AISs use the term, “Chairperson” instead of “Coordinator.”</a:t>
            </a:r>
          </a:p>
          <a:p>
            <a:endParaRPr lang="en-US" sz="1200" dirty="0" smtClean="0">
              <a:latin typeface="Arial" pitchFamily="34" charset="0"/>
              <a:cs typeface="Arial" pitchFamily="34" charset="0"/>
            </a:endParaRPr>
          </a:p>
          <a:p>
            <a:r>
              <a:rPr lang="en-US" sz="1200" b="1" i="1" dirty="0" smtClean="0">
                <a:latin typeface="Arial" pitchFamily="34" charset="0"/>
                <a:cs typeface="Arial" pitchFamily="34" charset="0"/>
              </a:rPr>
              <a:t>(Click)</a:t>
            </a: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It may also be helpful for the local Public</a:t>
            </a:r>
            <a:r>
              <a:rPr lang="en-US" sz="1200" baseline="0" dirty="0" smtClean="0">
                <a:latin typeface="Arial" pitchFamily="34" charset="0"/>
                <a:cs typeface="Arial" pitchFamily="34" charset="0"/>
              </a:rPr>
              <a:t> Outreach Committee </a:t>
            </a:r>
            <a:r>
              <a:rPr lang="en-US" sz="1200" dirty="0" smtClean="0">
                <a:latin typeface="Arial" pitchFamily="34" charset="0"/>
                <a:cs typeface="Arial" pitchFamily="34" charset="0"/>
              </a:rPr>
              <a:t>to cooperate with local A.A. Treatment</a:t>
            </a:r>
            <a:r>
              <a:rPr lang="en-US" sz="1200" baseline="0" dirty="0" smtClean="0">
                <a:latin typeface="Arial" pitchFamily="34" charset="0"/>
                <a:cs typeface="Arial" pitchFamily="34" charset="0"/>
              </a:rPr>
              <a:t> Facility C</a:t>
            </a:r>
            <a:r>
              <a:rPr lang="en-US" sz="1200" dirty="0" smtClean="0">
                <a:latin typeface="Arial" pitchFamily="34" charset="0"/>
                <a:cs typeface="Arial" pitchFamily="34" charset="0"/>
              </a:rPr>
              <a:t>ommittees, which may already be doing service work at the same </a:t>
            </a:r>
            <a:r>
              <a:rPr lang="en-US" dirty="0" smtClean="0">
                <a:latin typeface="Arial" pitchFamily="34" charset="0"/>
                <a:cs typeface="Arial" pitchFamily="34" charset="0"/>
              </a:rPr>
              <a:t>center.</a:t>
            </a:r>
            <a:r>
              <a:rPr lang="en-US" sz="1200" dirty="0" smtClean="0">
                <a:latin typeface="Arial" pitchFamily="34" charset="0"/>
                <a:cs typeface="Arial" pitchFamily="34" charset="0"/>
              </a:rPr>
              <a:t> The A.A.</a:t>
            </a:r>
            <a:r>
              <a:rPr lang="en-US" sz="1200" baseline="0" dirty="0" smtClean="0">
                <a:latin typeface="Arial" pitchFamily="34" charset="0"/>
                <a:cs typeface="Arial" pitchFamily="34" charset="0"/>
              </a:rPr>
              <a:t> members</a:t>
            </a:r>
            <a:r>
              <a:rPr lang="en-US" sz="1200" dirty="0" smtClean="0">
                <a:latin typeface="Arial" pitchFamily="34" charset="0"/>
                <a:cs typeface="Arial" pitchFamily="34" charset="0"/>
              </a:rPr>
              <a:t> may be willing to introduce Al-Anon members to a facility staff member or suggest a contact for us on the professional staff.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Al-Anon members can also ask the A.A.</a:t>
            </a:r>
            <a:r>
              <a:rPr lang="en-US" sz="1200" baseline="0" dirty="0" smtClean="0">
                <a:latin typeface="Arial" pitchFamily="34" charset="0"/>
                <a:cs typeface="Arial" pitchFamily="34" charset="0"/>
              </a:rPr>
              <a:t> members</a:t>
            </a:r>
            <a:r>
              <a:rPr lang="en-US" sz="1200" dirty="0" smtClean="0">
                <a:latin typeface="Arial" pitchFamily="34" charset="0"/>
                <a:cs typeface="Arial" pitchFamily="34" charset="0"/>
              </a:rPr>
              <a:t> to inform alcoholic patients/clients about our program. A cooperative relationship with a local A.A. Treatment Facility Committee can be particularly helpful when a treatment </a:t>
            </a:r>
            <a:r>
              <a:rPr lang="en-US" dirty="0" smtClean="0">
                <a:latin typeface="Arial" pitchFamily="34" charset="0"/>
                <a:cs typeface="Arial" pitchFamily="34" charset="0"/>
              </a:rPr>
              <a:t>center</a:t>
            </a:r>
            <a:r>
              <a:rPr lang="en-US" dirty="0">
                <a:latin typeface="Arial" pitchFamily="34" charset="0"/>
                <a:cs typeface="Arial" pitchFamily="34" charset="0"/>
              </a:rPr>
              <a:t> </a:t>
            </a:r>
            <a:r>
              <a:rPr lang="en-US" sz="1200" dirty="0" smtClean="0">
                <a:latin typeface="Arial" pitchFamily="34" charset="0"/>
                <a:cs typeface="Arial" pitchFamily="34" charset="0"/>
              </a:rPr>
              <a:t>has only out-patient services for the alcoholic, or does not have any services for family members.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itchFamily="34" charset="0"/>
                <a:cs typeface="Arial" pitchFamily="34" charset="0"/>
              </a:rPr>
              <a:t>(Click) </a:t>
            </a:r>
            <a:endParaRPr lang="en-US" sz="1200" b="1" i="1"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latin typeface="Arial" pitchFamily="34" charset="0"/>
                <a:cs typeface="Arial" pitchFamily="34" charset="0"/>
              </a:rPr>
              <a:t>S</a:t>
            </a:r>
            <a:r>
              <a:rPr lang="en-US" sz="1200" baseline="0" dirty="0" smtClean="0">
                <a:latin typeface="Arial" pitchFamily="34" charset="0"/>
                <a:cs typeface="Arial" pitchFamily="34" charset="0"/>
              </a:rPr>
              <a:t>ome problems can be avoided or quickly resolved when t</a:t>
            </a:r>
            <a:r>
              <a:rPr lang="en-US" sz="1200" dirty="0" smtClean="0">
                <a:latin typeface="Arial" pitchFamily="34" charset="0"/>
                <a:cs typeface="Arial" pitchFamily="34" charset="0"/>
              </a:rPr>
              <a:t>he local Public Outreach Committee </a:t>
            </a:r>
            <a:r>
              <a:rPr lang="en-US" sz="1200" baseline="0" dirty="0" smtClean="0">
                <a:latin typeface="Arial" pitchFamily="34" charset="0"/>
                <a:cs typeface="Arial" pitchFamily="34" charset="0"/>
              </a:rPr>
              <a:t>discusses the resources it has (or does</a:t>
            </a:r>
            <a:r>
              <a:rPr lang="en-US" sz="1200" dirty="0" smtClean="0">
                <a:latin typeface="Arial" pitchFamily="34" charset="0"/>
                <a:cs typeface="Arial" pitchFamily="34" charset="0"/>
              </a:rPr>
              <a:t> not have) </a:t>
            </a:r>
            <a:r>
              <a:rPr lang="en-US" sz="1200" baseline="0" dirty="0" smtClean="0">
                <a:latin typeface="Arial" pitchFamily="34" charset="0"/>
                <a:cs typeface="Arial" pitchFamily="34" charset="0"/>
              </a:rPr>
              <a:t>prior to the initiation </a:t>
            </a:r>
            <a:r>
              <a:rPr lang="en-US" sz="1200" dirty="0" smtClean="0">
                <a:latin typeface="Arial" pitchFamily="34" charset="0"/>
                <a:cs typeface="Arial" pitchFamily="34" charset="0"/>
              </a:rPr>
              <a:t>of a</a:t>
            </a:r>
            <a:r>
              <a:rPr lang="en-US" sz="1200" baseline="0" dirty="0" smtClean="0">
                <a:latin typeface="Arial" pitchFamily="34" charset="0"/>
                <a:cs typeface="Arial" pitchFamily="34" charset="0"/>
              </a:rPr>
              <a:t> specific</a:t>
            </a:r>
            <a:r>
              <a:rPr lang="en-US" sz="1200" dirty="0" smtClean="0">
                <a:latin typeface="Arial" pitchFamily="34" charset="0"/>
                <a:cs typeface="Arial" pitchFamily="34" charset="0"/>
              </a:rPr>
              <a:t>  </a:t>
            </a:r>
            <a:r>
              <a:rPr lang="en-US" sz="1200" baseline="0" dirty="0" smtClean="0">
                <a:latin typeface="Arial" pitchFamily="34" charset="0"/>
                <a:cs typeface="Arial" pitchFamily="34" charset="0"/>
              </a:rPr>
              <a:t>Al-Anon service project at </a:t>
            </a:r>
            <a:r>
              <a:rPr lang="en-US" sz="1200" dirty="0" smtClean="0">
                <a:latin typeface="Arial" pitchFamily="34" charset="0"/>
                <a:cs typeface="Arial" pitchFamily="34" charset="0"/>
              </a:rPr>
              <a:t>a treatment </a:t>
            </a:r>
            <a:r>
              <a:rPr lang="en-US" sz="1200" baseline="0" dirty="0" smtClean="0">
                <a:latin typeface="Arial" pitchFamily="34" charset="0"/>
                <a:cs typeface="Arial" pitchFamily="34" charset="0"/>
              </a:rPr>
              <a:t>facility.</a:t>
            </a:r>
            <a:r>
              <a:rPr lang="en-US" sz="1200" dirty="0" smtClean="0">
                <a:latin typeface="Arial" pitchFamily="34" charset="0"/>
                <a:cs typeface="Arial" pitchFamily="34" charset="0"/>
              </a:rPr>
              <a:t>  Then the local Committee is prepared</a:t>
            </a:r>
            <a:r>
              <a:rPr lang="en-US" sz="1200" baseline="0" dirty="0" smtClean="0">
                <a:latin typeface="Arial" pitchFamily="34" charset="0"/>
                <a:cs typeface="Arial" pitchFamily="34" charset="0"/>
              </a:rPr>
              <a:t> to evaluate what is available for a specific project, as those opportunities arise.</a:t>
            </a:r>
            <a:endParaRPr lang="en-US" sz="1200" dirty="0" smtClean="0">
              <a:latin typeface="Arial" pitchFamily="34" charset="0"/>
              <a:cs typeface="Arial" pitchFamily="34" charset="0"/>
            </a:endParaRPr>
          </a:p>
          <a:p>
            <a:pPr algn="l"/>
            <a:endParaRPr lang="en-US" sz="1200" dirty="0" smtClean="0">
              <a:cs typeface="Arial" pitchFamily="34" charset="0"/>
            </a:endParaRPr>
          </a:p>
          <a:p>
            <a:pPr algn="l"/>
            <a:endParaRPr lang="en-US" sz="1200" dirty="0" smtClean="0">
              <a:cs typeface="Arial" pitchFamily="34" charset="0"/>
            </a:endParaRPr>
          </a:p>
          <a:p>
            <a:pPr algn="l"/>
            <a:r>
              <a:rPr lang="en-US" sz="1200" b="1" i="1" dirty="0" smtClean="0">
                <a:latin typeface="Arial" pitchFamily="34" charset="0"/>
                <a:cs typeface="Arial" pitchFamily="34" charset="0"/>
              </a:rPr>
              <a:t>(Click)</a:t>
            </a:r>
            <a:endParaRPr lang="en-US" sz="1200"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A local</a:t>
            </a:r>
            <a:r>
              <a:rPr lang="en-US" sz="1200" baseline="0" dirty="0" smtClean="0">
                <a:latin typeface="Arial" pitchFamily="34" charset="0"/>
                <a:cs typeface="Arial" pitchFamily="34" charset="0"/>
              </a:rPr>
              <a:t> service arm </a:t>
            </a:r>
            <a:r>
              <a:rPr lang="en-US" sz="1200" dirty="0" smtClean="0">
                <a:latin typeface="Arial" pitchFamily="34" charset="0"/>
                <a:cs typeface="Arial" pitchFamily="34" charset="0"/>
              </a:rPr>
              <a:t>may be willing to create a budget to purchase the literature and materials needed to implement an outreach activity. The Area Public Outreach Coordinator sometimes has a budget for outreach materials, and can offer</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assistance</a:t>
            </a:r>
            <a:r>
              <a:rPr lang="en-US" sz="1200" baseline="0" dirty="0" smtClean="0">
                <a:latin typeface="Arial" pitchFamily="34" charset="0"/>
                <a:cs typeface="Arial" pitchFamily="34" charset="0"/>
              </a:rPr>
              <a:t> to help local</a:t>
            </a:r>
            <a:r>
              <a:rPr lang="en-US" sz="1200" dirty="0" smtClean="0">
                <a:latin typeface="Arial" pitchFamily="34" charset="0"/>
                <a:cs typeface="Arial" pitchFamily="34" charset="0"/>
              </a:rPr>
              <a:t> </a:t>
            </a:r>
            <a:r>
              <a:rPr lang="en-US" sz="1200" baseline="0" dirty="0" smtClean="0">
                <a:latin typeface="Arial" pitchFamily="34" charset="0"/>
                <a:cs typeface="Arial" pitchFamily="34" charset="0"/>
              </a:rPr>
              <a:t>projects. However, the local Al-Anon service arm sponsoring the project is responsible for providing the literature and supplies needed to maintain public outreach activities.</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It may also be necessary for the local service arm to host special fundraising events. A pot luck supper or group anniversary with speakers may help raise money for the materials needed. Fundraising activities can be fun, as well as creative.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Another alternative is to ask groups to pass the basket an additional time at a meeting, or to simply increase their contributions to the district or AIS to help fund the project.   </a:t>
            </a:r>
          </a:p>
          <a:p>
            <a:endParaRPr lang="en-US" sz="12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itchFamily="34" charset="0"/>
                <a:cs typeface="Arial" pitchFamily="34" charset="0"/>
              </a:rPr>
              <a:t>(Click) </a:t>
            </a:r>
            <a:endParaRPr lang="en-US" sz="1200" b="1" i="1" dirty="0" smtClean="0">
              <a:latin typeface="Arial" pitchFamily="34" charset="0"/>
              <a:cs typeface="Arial" pitchFamily="34" charset="0"/>
            </a:endParaRP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5E9884D-3523-4BE8-8F17-8CE1F6FA0FB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D42EBBF-B4BC-46D5-8E99-6C9E9DE31505}" type="datetime1">
              <a:rPr lang="en-US" smtClean="0"/>
              <a:pPr/>
              <a:t>4/9/2014</a:t>
            </a:fld>
            <a:endParaRPr lang="en-US" dirty="0"/>
          </a:p>
        </p:txBody>
      </p:sp>
      <p:sp>
        <p:nvSpPr>
          <p:cNvPr id="17" name="Footer Placeholder 16"/>
          <p:cNvSpPr>
            <a:spLocks noGrp="1"/>
          </p:cNvSpPr>
          <p:nvPr>
            <p:ph type="ftr" sz="quarter" idx="11"/>
          </p:nvPr>
        </p:nvSpPr>
        <p:spPr/>
        <p:txBody>
          <a:bodyPr/>
          <a:lstStyle/>
          <a:p>
            <a:r>
              <a:rPr lang="en-US" dirty="0" smtClean="0"/>
              <a:t>Al-Anon Family Group Headquarters, Inc. </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DAF7C67-BC0C-4304-BE47-0C2C0E188AF8}"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69C70-3CEB-4A40-9A5E-F84FEDD39E70}" type="datetime1">
              <a:rPr lang="en-US" smtClean="0"/>
              <a:pPr/>
              <a:t>4/9/2014</a:t>
            </a:fld>
            <a:endParaRPr lang="en-US" dirty="0"/>
          </a:p>
        </p:txBody>
      </p:sp>
      <p:sp>
        <p:nvSpPr>
          <p:cNvPr id="5" name="Footer Placeholder 4"/>
          <p:cNvSpPr>
            <a:spLocks noGrp="1"/>
          </p:cNvSpPr>
          <p:nvPr>
            <p:ph type="ftr" sz="quarter" idx="11"/>
          </p:nvPr>
        </p:nvSpPr>
        <p:spPr/>
        <p:txBody>
          <a:bodyPr/>
          <a:lstStyle/>
          <a:p>
            <a:r>
              <a:rPr lang="en-US" dirty="0" smtClean="0"/>
              <a:t>Al-Anon Family Group Headquarters, Inc. </a:t>
            </a:r>
            <a:endParaRPr lang="en-US" dirty="0"/>
          </a:p>
        </p:txBody>
      </p:sp>
      <p:sp>
        <p:nvSpPr>
          <p:cNvPr id="6" name="Slide Number Placeholder 5"/>
          <p:cNvSpPr>
            <a:spLocks noGrp="1"/>
          </p:cNvSpPr>
          <p:nvPr>
            <p:ph type="sldNum" sz="quarter" idx="12"/>
          </p:nvPr>
        </p:nvSpPr>
        <p:spPr/>
        <p:txBody>
          <a:bodyPr/>
          <a:lstStyle/>
          <a:p>
            <a:fld id="{8DAF7C67-BC0C-4304-BE47-0C2C0E188AF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78C4B3-3BE4-4FCD-AA08-8A293CCFBFE2}" type="datetime1">
              <a:rPr lang="en-US" smtClean="0"/>
              <a:pPr/>
              <a:t>4/9/2014</a:t>
            </a:fld>
            <a:endParaRPr lang="en-US" dirty="0"/>
          </a:p>
        </p:txBody>
      </p:sp>
      <p:sp>
        <p:nvSpPr>
          <p:cNvPr id="5" name="Footer Placeholder 4"/>
          <p:cNvSpPr>
            <a:spLocks noGrp="1"/>
          </p:cNvSpPr>
          <p:nvPr>
            <p:ph type="ftr" sz="quarter" idx="11"/>
          </p:nvPr>
        </p:nvSpPr>
        <p:spPr/>
        <p:txBody>
          <a:bodyPr/>
          <a:lstStyle/>
          <a:p>
            <a:r>
              <a:rPr lang="en-US" dirty="0" smtClean="0"/>
              <a:t>Al-Anon Family Group Headquarters, Inc. </a:t>
            </a:r>
            <a:endParaRPr lang="en-US" dirty="0"/>
          </a:p>
        </p:txBody>
      </p:sp>
      <p:sp>
        <p:nvSpPr>
          <p:cNvPr id="6" name="Slide Number Placeholder 5"/>
          <p:cNvSpPr>
            <a:spLocks noGrp="1"/>
          </p:cNvSpPr>
          <p:nvPr>
            <p:ph type="sldNum" sz="quarter" idx="12"/>
          </p:nvPr>
        </p:nvSpPr>
        <p:spPr/>
        <p:txBody>
          <a:bodyPr/>
          <a:lstStyle/>
          <a:p>
            <a:fld id="{8DAF7C67-BC0C-4304-BE47-0C2C0E188AF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80D924-5C28-499D-8C74-0724C5D234B9}" type="datetime1">
              <a:rPr lang="en-US" smtClean="0"/>
              <a:pPr/>
              <a:t>4/9/2014</a:t>
            </a:fld>
            <a:endParaRPr lang="en-US" dirty="0"/>
          </a:p>
        </p:txBody>
      </p:sp>
      <p:sp>
        <p:nvSpPr>
          <p:cNvPr id="5" name="Footer Placeholder 4"/>
          <p:cNvSpPr>
            <a:spLocks noGrp="1"/>
          </p:cNvSpPr>
          <p:nvPr>
            <p:ph type="ftr" sz="quarter" idx="11"/>
          </p:nvPr>
        </p:nvSpPr>
        <p:spPr/>
        <p:txBody>
          <a:bodyPr/>
          <a:lstStyle/>
          <a:p>
            <a:r>
              <a:rPr lang="en-US" dirty="0" smtClean="0"/>
              <a:t>Al-Anon Family Group Headquarters, Inc. </a:t>
            </a:r>
            <a:endParaRPr lang="en-US" dirty="0"/>
          </a:p>
        </p:txBody>
      </p:sp>
      <p:sp>
        <p:nvSpPr>
          <p:cNvPr id="6" name="Slide Number Placeholder 5"/>
          <p:cNvSpPr>
            <a:spLocks noGrp="1"/>
          </p:cNvSpPr>
          <p:nvPr>
            <p:ph type="sldNum" sz="quarter" idx="12"/>
          </p:nvPr>
        </p:nvSpPr>
        <p:spPr/>
        <p:txBody>
          <a:bodyPr/>
          <a:lstStyle/>
          <a:p>
            <a:fld id="{8DAF7C67-BC0C-4304-BE47-0C2C0E188AF8}"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4BDA99-4324-4EF0-A8FF-A0DAE63527F9}" type="datetime1">
              <a:rPr lang="en-US" smtClean="0"/>
              <a:pPr/>
              <a:t>4/9/2014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t>Al-Anon Family Group Headquarters, Inc. </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8DAF7C67-BC0C-4304-BE47-0C2C0E188AF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7F36E6-2886-43C0-8569-704939808DA6}" type="datetime1">
              <a:rPr lang="en-US" smtClean="0"/>
              <a:pPr/>
              <a:t>4/9/2014</a:t>
            </a:fld>
            <a:endParaRPr lang="en-US" dirty="0"/>
          </a:p>
        </p:txBody>
      </p:sp>
      <p:sp>
        <p:nvSpPr>
          <p:cNvPr id="6" name="Footer Placeholder 5"/>
          <p:cNvSpPr>
            <a:spLocks noGrp="1"/>
          </p:cNvSpPr>
          <p:nvPr>
            <p:ph type="ftr" sz="quarter" idx="11"/>
          </p:nvPr>
        </p:nvSpPr>
        <p:spPr/>
        <p:txBody>
          <a:bodyPr/>
          <a:lstStyle/>
          <a:p>
            <a:r>
              <a:rPr lang="en-US" dirty="0" smtClean="0"/>
              <a:t>Al-Anon Family Group Headquarters, Inc. </a:t>
            </a:r>
            <a:endParaRPr lang="en-US" dirty="0"/>
          </a:p>
        </p:txBody>
      </p:sp>
      <p:sp>
        <p:nvSpPr>
          <p:cNvPr id="7" name="Slide Number Placeholder 6"/>
          <p:cNvSpPr>
            <a:spLocks noGrp="1"/>
          </p:cNvSpPr>
          <p:nvPr>
            <p:ph type="sldNum" sz="quarter" idx="12"/>
          </p:nvPr>
        </p:nvSpPr>
        <p:spPr/>
        <p:txBody>
          <a:bodyPr/>
          <a:lstStyle/>
          <a:p>
            <a:fld id="{8DAF7C67-BC0C-4304-BE47-0C2C0E188AF8}"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FF595E-7FA1-4935-BE4E-A56DDE1D9044}" type="datetime1">
              <a:rPr lang="en-US" smtClean="0"/>
              <a:pPr/>
              <a:t>4/9/2014</a:t>
            </a:fld>
            <a:endParaRPr lang="en-US" dirty="0"/>
          </a:p>
        </p:txBody>
      </p:sp>
      <p:sp>
        <p:nvSpPr>
          <p:cNvPr id="8" name="Footer Placeholder 7"/>
          <p:cNvSpPr>
            <a:spLocks noGrp="1"/>
          </p:cNvSpPr>
          <p:nvPr>
            <p:ph type="ftr" sz="quarter" idx="11"/>
          </p:nvPr>
        </p:nvSpPr>
        <p:spPr/>
        <p:txBody>
          <a:bodyPr/>
          <a:lstStyle/>
          <a:p>
            <a:r>
              <a:rPr lang="en-US" dirty="0" smtClean="0"/>
              <a:t>Al-Anon Family Group Headquarters, Inc. </a:t>
            </a:r>
            <a:endParaRPr lang="en-US" dirty="0"/>
          </a:p>
        </p:txBody>
      </p:sp>
      <p:sp>
        <p:nvSpPr>
          <p:cNvPr id="9" name="Slide Number Placeholder 8"/>
          <p:cNvSpPr>
            <a:spLocks noGrp="1"/>
          </p:cNvSpPr>
          <p:nvPr>
            <p:ph type="sldNum" sz="quarter" idx="12"/>
          </p:nvPr>
        </p:nvSpPr>
        <p:spPr/>
        <p:txBody>
          <a:bodyPr/>
          <a:lstStyle/>
          <a:p>
            <a:fld id="{8DAF7C67-BC0C-4304-BE47-0C2C0E188AF8}"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D8E09A-8587-4797-9F3B-64FF0784D575}" type="datetime1">
              <a:rPr lang="en-US" smtClean="0"/>
              <a:pPr/>
              <a:t>4/9/2014</a:t>
            </a:fld>
            <a:endParaRPr lang="en-US" dirty="0"/>
          </a:p>
        </p:txBody>
      </p:sp>
      <p:sp>
        <p:nvSpPr>
          <p:cNvPr id="4" name="Footer Placeholder 3"/>
          <p:cNvSpPr>
            <a:spLocks noGrp="1"/>
          </p:cNvSpPr>
          <p:nvPr>
            <p:ph type="ftr" sz="quarter" idx="11"/>
          </p:nvPr>
        </p:nvSpPr>
        <p:spPr/>
        <p:txBody>
          <a:bodyPr/>
          <a:lstStyle/>
          <a:p>
            <a:r>
              <a:rPr lang="en-US" dirty="0" smtClean="0"/>
              <a:t>Al-Anon Family Group Headquarters, Inc. </a:t>
            </a:r>
            <a:endParaRPr lang="en-US" dirty="0"/>
          </a:p>
        </p:txBody>
      </p:sp>
      <p:sp>
        <p:nvSpPr>
          <p:cNvPr id="5" name="Slide Number Placeholder 4"/>
          <p:cNvSpPr>
            <a:spLocks noGrp="1"/>
          </p:cNvSpPr>
          <p:nvPr>
            <p:ph type="sldNum" sz="quarter" idx="12"/>
          </p:nvPr>
        </p:nvSpPr>
        <p:spPr/>
        <p:txBody>
          <a:bodyPr/>
          <a:lstStyle/>
          <a:p>
            <a:fld id="{8DAF7C67-BC0C-4304-BE47-0C2C0E188AF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07C0A-9E13-4F7B-9E0A-A34525DB736A}" type="datetime1">
              <a:rPr lang="en-US" smtClean="0"/>
              <a:pPr/>
              <a:t>4/9/2014</a:t>
            </a:fld>
            <a:endParaRPr lang="en-US" dirty="0"/>
          </a:p>
        </p:txBody>
      </p:sp>
      <p:sp>
        <p:nvSpPr>
          <p:cNvPr id="3" name="Footer Placeholder 2"/>
          <p:cNvSpPr>
            <a:spLocks noGrp="1"/>
          </p:cNvSpPr>
          <p:nvPr>
            <p:ph type="ftr" sz="quarter" idx="11"/>
          </p:nvPr>
        </p:nvSpPr>
        <p:spPr/>
        <p:txBody>
          <a:bodyPr/>
          <a:lstStyle/>
          <a:p>
            <a:r>
              <a:rPr lang="en-US" dirty="0" smtClean="0"/>
              <a:t>Al-Anon Family Group Headquarters, Inc. </a:t>
            </a:r>
            <a:endParaRPr lang="en-US" dirty="0"/>
          </a:p>
        </p:txBody>
      </p:sp>
      <p:sp>
        <p:nvSpPr>
          <p:cNvPr id="4" name="Slide Number Placeholder 3"/>
          <p:cNvSpPr>
            <a:spLocks noGrp="1"/>
          </p:cNvSpPr>
          <p:nvPr>
            <p:ph type="sldNum" sz="quarter" idx="12"/>
          </p:nvPr>
        </p:nvSpPr>
        <p:spPr/>
        <p:txBody>
          <a:bodyPr/>
          <a:lstStyle/>
          <a:p>
            <a:fld id="{8DAF7C67-BC0C-4304-BE47-0C2C0E188AF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4EEA84-B8D5-46A4-9BA4-357B239BDAA9}" type="datetime1">
              <a:rPr lang="en-US" smtClean="0"/>
              <a:pPr/>
              <a:t>4/9/2014</a:t>
            </a:fld>
            <a:endParaRPr lang="en-US" dirty="0"/>
          </a:p>
        </p:txBody>
      </p:sp>
      <p:sp>
        <p:nvSpPr>
          <p:cNvPr id="6" name="Footer Placeholder 5"/>
          <p:cNvSpPr>
            <a:spLocks noGrp="1"/>
          </p:cNvSpPr>
          <p:nvPr>
            <p:ph type="ftr" sz="quarter" idx="11"/>
          </p:nvPr>
        </p:nvSpPr>
        <p:spPr/>
        <p:txBody>
          <a:bodyPr/>
          <a:lstStyle/>
          <a:p>
            <a:r>
              <a:rPr lang="en-US" dirty="0" smtClean="0"/>
              <a:t>Al-Anon Family Group Headquarters, Inc. </a:t>
            </a:r>
            <a:endParaRPr lang="en-US" dirty="0"/>
          </a:p>
        </p:txBody>
      </p:sp>
      <p:sp>
        <p:nvSpPr>
          <p:cNvPr id="7" name="Slide Number Placeholder 6"/>
          <p:cNvSpPr>
            <a:spLocks noGrp="1"/>
          </p:cNvSpPr>
          <p:nvPr>
            <p:ph type="sldNum" sz="quarter" idx="12"/>
          </p:nvPr>
        </p:nvSpPr>
        <p:spPr/>
        <p:txBody>
          <a:bodyPr/>
          <a:lstStyle/>
          <a:p>
            <a:fld id="{8DAF7C67-BC0C-4304-BE47-0C2C0E188AF8}"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53B808-5BB7-46F7-9CF6-062F50061D6C}" type="datetime1">
              <a:rPr lang="en-US" smtClean="0"/>
              <a:pPr/>
              <a:t>4/9/2014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t>Al-Anon Family Group Headquarters, Inc. </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8DAF7C67-BC0C-4304-BE47-0C2C0E188AF8}"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B08BB2-5C4C-4BF9-BAF5-1F9CAD225A5B}" type="datetime1">
              <a:rPr lang="en-US" smtClean="0"/>
              <a:pPr/>
              <a:t>4/9/2014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Al-Anon Family Group Headquarters, Inc. </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DAF7C67-BC0C-4304-BE47-0C2C0E188A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200400"/>
            <a:ext cx="9144000" cy="1600200"/>
          </a:xfrm>
        </p:spPr>
        <p:txBody>
          <a:bodyPr/>
          <a:lstStyle/>
          <a:p>
            <a:r>
              <a:rPr lang="en-US" sz="4000" b="1" dirty="0" smtClean="0">
                <a:latin typeface="Arial Rounded MT Bold"/>
              </a:rPr>
              <a:t>Module One </a:t>
            </a:r>
          </a:p>
          <a:p>
            <a:r>
              <a:rPr lang="en-US" sz="3100" b="1" dirty="0" smtClean="0">
                <a:solidFill>
                  <a:schemeClr val="tx1"/>
                </a:solidFill>
                <a:latin typeface="Arial Rounded MT Bold"/>
              </a:rPr>
              <a:t>Preliminary preparations</a:t>
            </a:r>
          </a:p>
          <a:p>
            <a:endParaRPr lang="en-US" dirty="0" smtClean="0"/>
          </a:p>
          <a:p>
            <a:endParaRPr lang="en-US" dirty="0" smtClean="0"/>
          </a:p>
        </p:txBody>
      </p:sp>
      <p:sp>
        <p:nvSpPr>
          <p:cNvPr id="8" name="Slide Number Placeholder 7"/>
          <p:cNvSpPr>
            <a:spLocks noGrp="1"/>
          </p:cNvSpPr>
          <p:nvPr>
            <p:ph type="sldNum" sz="quarter" idx="12"/>
          </p:nvPr>
        </p:nvSpPr>
        <p:spPr/>
        <p:txBody>
          <a:bodyPr/>
          <a:lstStyle/>
          <a:p>
            <a:fld id="{8DAF7C67-BC0C-4304-BE47-0C2C0E188AF8}" type="slidenum">
              <a:rPr lang="en-US" b="1" smtClean="0">
                <a:latin typeface="Arial Rounded MT Bold" pitchFamily="34" charset="0"/>
              </a:rPr>
              <a:pPr/>
              <a:t>1</a:t>
            </a:fld>
            <a:endParaRPr lang="en-US" b="1" dirty="0">
              <a:latin typeface="Arial Rounded MT Bold" pitchFamily="34" charset="0"/>
            </a:endParaRPr>
          </a:p>
        </p:txBody>
      </p:sp>
      <p:sp>
        <p:nvSpPr>
          <p:cNvPr id="6" name="Title 5"/>
          <p:cNvSpPr>
            <a:spLocks noGrp="1"/>
          </p:cNvSpPr>
          <p:nvPr>
            <p:ph type="ctrTitle"/>
          </p:nvPr>
        </p:nvSpPr>
        <p:spPr/>
        <p:txBody>
          <a:bodyPr>
            <a:normAutofit fontScale="90000"/>
          </a:bodyPr>
          <a:lstStyle/>
          <a:p>
            <a:r>
              <a:rPr lang="en-US" dirty="0" smtClean="0"/>
              <a:t/>
            </a:r>
            <a:br>
              <a:rPr lang="en-US" dirty="0" smtClean="0"/>
            </a:br>
            <a:r>
              <a:rPr lang="en-US" sz="3100" b="1" dirty="0" smtClean="0">
                <a:solidFill>
                  <a:schemeClr val="tx1"/>
                </a:solidFill>
                <a:latin typeface="Arial Rounded MT Bold" pitchFamily="34" charset="0"/>
              </a:rPr>
              <a:t>Al-Anon Outreach to Treatment  Facilities</a:t>
            </a:r>
            <a:r>
              <a:rPr lang="en-US" b="1" dirty="0" smtClean="0">
                <a:solidFill>
                  <a:schemeClr val="tx1"/>
                </a:solidFill>
              </a:rPr>
              <a:t/>
            </a:r>
            <a:br>
              <a:rPr lang="en-US" b="1" dirty="0" smtClean="0">
                <a:solidFill>
                  <a:schemeClr val="tx1"/>
                </a:solidFill>
              </a:rPr>
            </a:br>
            <a:r>
              <a:rPr lang="en-US" sz="2700" b="1" dirty="0" smtClean="0">
                <a:solidFill>
                  <a:schemeClr val="tx1"/>
                </a:solidFill>
                <a:latin typeface="Arial Rounded MT Bold" pitchFamily="34" charset="0"/>
              </a:rPr>
              <a:t>Building relationships between </a:t>
            </a:r>
            <a:br>
              <a:rPr lang="en-US" sz="2700" b="1" dirty="0" smtClean="0">
                <a:solidFill>
                  <a:schemeClr val="tx1"/>
                </a:solidFill>
                <a:latin typeface="Arial Rounded MT Bold" pitchFamily="34" charset="0"/>
              </a:rPr>
            </a:br>
            <a:r>
              <a:rPr lang="en-US" sz="2700" b="1" dirty="0" smtClean="0">
                <a:solidFill>
                  <a:schemeClr val="tx1"/>
                </a:solidFill>
                <a:latin typeface="Arial Rounded MT Bold" pitchFamily="34" charset="0"/>
              </a:rPr>
              <a:t>professionals and family members  </a:t>
            </a:r>
            <a:r>
              <a:rPr lang="en-US" b="1" dirty="0" smtClean="0"/>
              <a:t/>
            </a:r>
            <a:br>
              <a:rPr lang="en-US" b="1" dirty="0" smtClean="0"/>
            </a:br>
            <a:endParaRPr lang="en-US" b="1" dirty="0"/>
          </a:p>
        </p:txBody>
      </p:sp>
      <p:pic>
        <p:nvPicPr>
          <p:cNvPr id="9"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305800" y="6172200"/>
            <a:ext cx="609600" cy="457200"/>
          </a:xfrm>
          <a:prstGeom prst="rect">
            <a:avLst/>
          </a:prstGeom>
          <a:noFill/>
          <a:ln w="9525">
            <a:noFill/>
            <a:miter lim="800000"/>
            <a:headEnd/>
            <a:tailEnd/>
          </a:ln>
        </p:spPr>
      </p:pic>
      <p:sp>
        <p:nvSpPr>
          <p:cNvPr id="11"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8001000" cy="1143000"/>
          </a:xfrm>
        </p:spPr>
        <p:txBody>
          <a:bodyPr>
            <a:normAutofit/>
          </a:bodyPr>
          <a:lstStyle/>
          <a:p>
            <a:pPr algn="ctr"/>
            <a:r>
              <a:rPr lang="en-US" sz="3200" dirty="0" smtClean="0">
                <a:latin typeface="Arial Black" pitchFamily="34" charset="0"/>
              </a:rPr>
              <a:t>Al-Anon Public Outreach service tools are available to support you</a:t>
            </a:r>
            <a:endParaRPr lang="en-US" sz="3200" dirty="0">
              <a:latin typeface="Arial Black" pitchFamily="34" charset="0"/>
            </a:endParaRPr>
          </a:p>
        </p:txBody>
      </p:sp>
      <p:sp>
        <p:nvSpPr>
          <p:cNvPr id="2" name="Footer Placeholder 1"/>
          <p:cNvSpPr>
            <a:spLocks noGrp="1"/>
          </p:cNvSpPr>
          <p:nvPr>
            <p:ph type="ftr" sz="quarter" idx="11"/>
          </p:nvPr>
        </p:nvSpPr>
        <p:spPr/>
        <p:txBody>
          <a:bodyPr/>
          <a:lstStyle/>
          <a:p>
            <a:endParaRPr lang="en-US" b="1" dirty="0" smtClean="0">
              <a:latin typeface="Arial Rounded MT Bold" pitchFamily="34" charset="0"/>
            </a:endParaRPr>
          </a:p>
          <a:p>
            <a:r>
              <a:rPr lang="en-US" b="1" dirty="0" smtClean="0">
                <a:latin typeface="Arial Rounded MT Bold" pitchFamily="34" charset="0"/>
              </a:rPr>
              <a:t>Al-Anon </a:t>
            </a:r>
            <a:r>
              <a:rPr lang="en-US" b="1" dirty="0">
                <a:latin typeface="Arial Rounded MT Bold" pitchFamily="34" charset="0"/>
              </a:rPr>
              <a:t>Family Group Headquarters, Inc. </a:t>
            </a:r>
          </a:p>
          <a:p>
            <a:r>
              <a:rPr lang="en-US" dirty="0" smtClean="0"/>
              <a:t> </a:t>
            </a:r>
            <a:endParaRPr lang="en-US" dirty="0"/>
          </a:p>
        </p:txBody>
      </p:sp>
      <p:sp>
        <p:nvSpPr>
          <p:cNvPr id="3" name="Slide Number Placeholder 2"/>
          <p:cNvSpPr>
            <a:spLocks noGrp="1"/>
          </p:cNvSpPr>
          <p:nvPr>
            <p:ph type="sldNum" sz="quarter" idx="12"/>
          </p:nvPr>
        </p:nvSpPr>
        <p:spPr/>
        <p:txBody>
          <a:bodyPr/>
          <a:lstStyle/>
          <a:p>
            <a:fld id="{8DAF7C67-BC0C-4304-BE47-0C2C0E188AF8}" type="slidenum">
              <a:rPr lang="en-US" b="1" smtClean="0">
                <a:latin typeface="Arial Rounded MT Bold" pitchFamily="34" charset="0"/>
              </a:rPr>
              <a:pPr/>
              <a:t>10</a:t>
            </a:fld>
            <a:endParaRPr lang="en-US" b="1" dirty="0">
              <a:latin typeface="Arial Rounded MT Bold" pitchFamily="34" charset="0"/>
            </a:endParaRPr>
          </a:p>
        </p:txBody>
      </p:sp>
      <p:pic>
        <p:nvPicPr>
          <p:cNvPr id="5" name="Picture 4" descr="Don't reinvent.JPG"/>
          <p:cNvPicPr>
            <a:picLocks noChangeAspect="1"/>
          </p:cNvPicPr>
          <p:nvPr/>
        </p:nvPicPr>
        <p:blipFill>
          <a:blip r:embed="rId3" cstate="print"/>
          <a:stretch>
            <a:fillRect/>
          </a:stretch>
        </p:blipFill>
        <p:spPr>
          <a:xfrm>
            <a:off x="914400" y="1676400"/>
            <a:ext cx="7315200" cy="4343400"/>
          </a:xfrm>
          <a:prstGeom prst="rect">
            <a:avLst/>
          </a:prstGeom>
          <a:ln w="19050">
            <a:solidFill>
              <a:schemeClr val="tx2"/>
            </a:solidFill>
          </a:ln>
          <a:effectLst>
            <a:outerShdw blurRad="292100" dist="139700" dir="2700000" algn="tl" rotWithShape="0">
              <a:srgbClr val="333333">
                <a:alpha val="65000"/>
              </a:srgbClr>
            </a:outerShdw>
          </a:effectLst>
        </p:spPr>
      </p:pic>
      <p:pic>
        <p:nvPicPr>
          <p:cNvPr id="6" name="Picture 6" descr="Al-AnonLogo.jpg"/>
          <p:cNvPicPr>
            <a:picLocks noChangeAspect="1"/>
          </p:cNvPicPr>
          <p:nvPr/>
        </p:nvPicPr>
        <p:blipFill>
          <a:blip r:embed="rId4"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Tree>
    <p:extLst>
      <p:ext uri="{BB962C8B-B14F-4D97-AF65-F5344CB8AC3E}">
        <p14:creationId xmlns:p14="http://schemas.microsoft.com/office/powerpoint/2010/main" val="267226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76200"/>
            <a:ext cx="8839200" cy="1752600"/>
          </a:xfrm>
        </p:spPr>
        <p:txBody>
          <a:bodyPr>
            <a:noAutofit/>
          </a:bodyPr>
          <a:lstStyle/>
          <a:p>
            <a:pPr algn="ctr"/>
            <a:r>
              <a:rPr lang="en-US" sz="2800" dirty="0" smtClean="0">
                <a:latin typeface="Arial Black" pitchFamily="34" charset="0"/>
              </a:rPr>
              <a:t/>
            </a:r>
            <a:br>
              <a:rPr lang="en-US" sz="2800" dirty="0" smtClean="0">
                <a:latin typeface="Arial Black" pitchFamily="34" charset="0"/>
              </a:rPr>
            </a:br>
            <a:r>
              <a:rPr lang="en-US" sz="2800" dirty="0">
                <a:latin typeface="Arial Black" pitchFamily="34" charset="0"/>
              </a:rPr>
              <a:t/>
            </a:r>
            <a:br>
              <a:rPr lang="en-US" sz="2800" dirty="0">
                <a:latin typeface="Arial Black" pitchFamily="34" charset="0"/>
              </a:rPr>
            </a:br>
            <a:r>
              <a:rPr lang="en-US" sz="2800" dirty="0" smtClean="0">
                <a:latin typeface="Arial Black" pitchFamily="34" charset="0"/>
              </a:rPr>
              <a:t/>
            </a:r>
            <a:br>
              <a:rPr lang="en-US" sz="2800" dirty="0" smtClean="0">
                <a:latin typeface="Arial Black" pitchFamily="34" charset="0"/>
              </a:rPr>
            </a:br>
            <a:r>
              <a:rPr lang="en-US" sz="2800" dirty="0">
                <a:latin typeface="Arial Black" pitchFamily="34" charset="0"/>
              </a:rPr>
              <a:t/>
            </a:r>
            <a:br>
              <a:rPr lang="en-US" sz="2800" dirty="0">
                <a:latin typeface="Arial Black" pitchFamily="34" charset="0"/>
              </a:rPr>
            </a:br>
            <a:r>
              <a:rPr lang="en-US" sz="2800" dirty="0" smtClean="0">
                <a:latin typeface="Arial Black" pitchFamily="34" charset="0"/>
              </a:rPr>
              <a:t/>
            </a:r>
            <a:br>
              <a:rPr lang="en-US" sz="2800" dirty="0" smtClean="0">
                <a:latin typeface="Arial Black" pitchFamily="34" charset="0"/>
              </a:rPr>
            </a:br>
            <a:r>
              <a:rPr lang="en-US" sz="2800" dirty="0" smtClean="0">
                <a:latin typeface="Arial Black" pitchFamily="34" charset="0"/>
              </a:rPr>
              <a:t>Visit the “Public Outreach” section </a:t>
            </a:r>
            <a:br>
              <a:rPr lang="en-US" sz="2800" dirty="0" smtClean="0">
                <a:latin typeface="Arial Black" pitchFamily="34" charset="0"/>
              </a:rPr>
            </a:br>
            <a:r>
              <a:rPr lang="en-US" sz="2800" dirty="0" smtClean="0">
                <a:latin typeface="Arial Black" pitchFamily="34" charset="0"/>
              </a:rPr>
              <a:t>of the WSO Members’ Web site </a:t>
            </a:r>
            <a:br>
              <a:rPr lang="en-US" sz="2800" dirty="0" smtClean="0">
                <a:latin typeface="Arial Black" pitchFamily="34" charset="0"/>
              </a:rPr>
            </a:br>
            <a:r>
              <a:rPr lang="en-US" sz="2400" dirty="0" smtClean="0">
                <a:latin typeface="Arial Black" pitchFamily="34" charset="0"/>
              </a:rPr>
              <a:t>www.al-anon.org/members</a:t>
            </a:r>
            <a:endParaRPr lang="en-US" sz="2400" dirty="0">
              <a:latin typeface="Arial Black" pitchFamily="34" charset="0"/>
            </a:endParaRPr>
          </a:p>
        </p:txBody>
      </p:sp>
      <p:sp>
        <p:nvSpPr>
          <p:cNvPr id="3" name="Footer Placeholder 2"/>
          <p:cNvSpPr>
            <a:spLocks noGrp="1"/>
          </p:cNvSpPr>
          <p:nvPr>
            <p:ph type="ftr" sz="quarter" idx="11"/>
          </p:nvPr>
        </p:nvSpPr>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11</a:t>
            </a:fld>
            <a:endParaRPr lang="en-US" b="1" dirty="0">
              <a:latin typeface="Arial Rounded MT Bold" pitchFamily="34" charset="0"/>
            </a:endParaRPr>
          </a:p>
        </p:txBody>
      </p:sp>
      <p:pic>
        <p:nvPicPr>
          <p:cNvPr id="9"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81200"/>
            <a:ext cx="7467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19200" y="4343400"/>
            <a:ext cx="662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4388643"/>
            <a:ext cx="7162799" cy="1062036"/>
          </a:xfrm>
          <a:prstGeom prst="rect">
            <a:avLst/>
          </a:prstGeom>
        </p:spPr>
      </p:pic>
    </p:spTree>
    <p:extLst>
      <p:ext uri="{BB962C8B-B14F-4D97-AF65-F5344CB8AC3E}">
        <p14:creationId xmlns:p14="http://schemas.microsoft.com/office/powerpoint/2010/main" val="2704835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1173162"/>
          </a:xfrm>
        </p:spPr>
        <p:txBody>
          <a:bodyPr/>
          <a:lstStyle/>
          <a:p>
            <a:endParaRPr lang="en-US" dirty="0"/>
          </a:p>
        </p:txBody>
      </p:sp>
      <p:sp>
        <p:nvSpPr>
          <p:cNvPr id="3" name="Footer Placeholder 2"/>
          <p:cNvSpPr>
            <a:spLocks noGrp="1"/>
          </p:cNvSpPr>
          <p:nvPr>
            <p:ph type="ftr" sz="quarter" idx="11"/>
          </p:nvPr>
        </p:nvSpPr>
        <p:spPr>
          <a:xfrm>
            <a:off x="1219200" y="4724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12</a:t>
            </a:fld>
            <a:endParaRPr lang="en-US" b="1" dirty="0">
              <a:latin typeface="Arial Rounded MT Bol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1796049"/>
            <a:ext cx="7391399" cy="44100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1" y="228601"/>
            <a:ext cx="7391399" cy="1533524"/>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Al-AnonLogo.jpg"/>
          <p:cNvPicPr>
            <a:picLocks noChangeAspect="1"/>
          </p:cNvPicPr>
          <p:nvPr/>
        </p:nvPicPr>
        <p:blipFill>
          <a:blip r:embed="rId5"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14" name="Rectangle 13"/>
          <p:cNvSpPr/>
          <p:nvPr/>
        </p:nvSpPr>
        <p:spPr>
          <a:xfrm flipH="1">
            <a:off x="8229600" y="5105400"/>
            <a:ext cx="228596" cy="369332"/>
          </a:xfrm>
          <a:prstGeom prst="rect">
            <a:avLst/>
          </a:prstGeom>
        </p:spPr>
        <p:txBody>
          <a:bodyPr wrap="square">
            <a:spAutoFit/>
          </a:bodyPr>
          <a:lstStyle/>
          <a:p>
            <a:r>
              <a:rPr lang="en-US" b="1" dirty="0">
                <a:solidFill>
                  <a:schemeClr val="tx2"/>
                </a:solidFill>
                <a:latin typeface="Arial Rounded MT Bold" pitchFamily="34" charset="0"/>
              </a:rPr>
              <a:t> </a:t>
            </a:r>
            <a:endParaRPr lang="en-US" b="1" dirty="0" smtClean="0">
              <a:solidFill>
                <a:schemeClr val="tx2"/>
              </a:solidFill>
              <a:latin typeface="Arial Rounded MT Bold" pitchFamily="34" charset="0"/>
            </a:endParaRPr>
          </a:p>
        </p:txBody>
      </p:sp>
      <p:sp>
        <p:nvSpPr>
          <p:cNvPr id="27" name="Rectangle 26"/>
          <p:cNvSpPr/>
          <p:nvPr/>
        </p:nvSpPr>
        <p:spPr>
          <a:xfrm>
            <a:off x="990600" y="1219201"/>
            <a:ext cx="6858000" cy="584775"/>
          </a:xfrm>
          <a:prstGeom prst="rect">
            <a:avLst/>
          </a:prstGeom>
        </p:spPr>
        <p:txBody>
          <a:bodyPr wrap="square">
            <a:spAutoFit/>
          </a:bodyPr>
          <a:lstStyle/>
          <a:p>
            <a:r>
              <a:rPr lang="en-US" sz="1600" b="1" dirty="0">
                <a:latin typeface="Arial Rounded MT Bold" pitchFamily="34" charset="0"/>
              </a:rPr>
              <a:t>Home       Individuals        Service Structure       WSO      Public Outreach        Alateen</a:t>
            </a:r>
            <a:endParaRPr lang="en-US" sz="1600" dirty="0">
              <a:latin typeface="Arial Rounded MT Bold" pitchFamily="34" charset="0"/>
            </a:endParaRPr>
          </a:p>
        </p:txBody>
      </p:sp>
      <p:sp>
        <p:nvSpPr>
          <p:cNvPr id="28" name="Rectangle 27"/>
          <p:cNvSpPr/>
          <p:nvPr/>
        </p:nvSpPr>
        <p:spPr>
          <a:xfrm>
            <a:off x="990600" y="1219201"/>
            <a:ext cx="7010400"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1143000" y="5715000"/>
            <a:ext cx="5029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6" name="Flowchart: Alternate Process 5"/>
          <p:cNvSpPr/>
          <p:nvPr/>
        </p:nvSpPr>
        <p:spPr>
          <a:xfrm>
            <a:off x="6248400" y="5715000"/>
            <a:ext cx="1828800" cy="3810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45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13</a:t>
            </a:fld>
            <a:endParaRPr lang="en-US" b="1" dirty="0">
              <a:latin typeface="Arial Rounded MT Bold"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75" y="838200"/>
            <a:ext cx="7543800" cy="5219700"/>
          </a:xfrm>
          <a:prstGeom prst="rect">
            <a:avLst/>
          </a:prstGeom>
          <a:ln w="28575">
            <a:solidFill>
              <a:schemeClr val="accent1"/>
            </a:solidFill>
          </a:ln>
        </p:spPr>
      </p:pic>
      <p:sp>
        <p:nvSpPr>
          <p:cNvPr id="9" name="Rectangle 8"/>
          <p:cNvSpPr/>
          <p:nvPr/>
        </p:nvSpPr>
        <p:spPr>
          <a:xfrm>
            <a:off x="990597" y="2661435"/>
            <a:ext cx="1676393" cy="398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0800000" flipV="1">
            <a:off x="-627173" y="2676162"/>
            <a:ext cx="4514625" cy="369332"/>
          </a:xfrm>
          <a:prstGeom prst="rect">
            <a:avLst/>
          </a:prstGeom>
        </p:spPr>
        <p:txBody>
          <a:bodyPr wrap="square">
            <a:spAutoFit/>
          </a:bodyPr>
          <a:lstStyle/>
          <a:p>
            <a:pPr algn="ctr"/>
            <a:r>
              <a:rPr lang="en-US" b="1" dirty="0" smtClean="0">
                <a:latin typeface="Calibri Light" pitchFamily="34" charset="0"/>
                <a:cs typeface="Arial" pitchFamily="34" charset="0"/>
              </a:rPr>
              <a:t>    </a:t>
            </a:r>
            <a:r>
              <a:rPr lang="en-US" b="1" dirty="0" smtClean="0">
                <a:latin typeface="Arial Rounded MT Bold" pitchFamily="34" charset="0"/>
                <a:cs typeface="Arial" pitchFamily="34" charset="0"/>
              </a:rPr>
              <a:t>Resources</a:t>
            </a:r>
            <a:endParaRPr lang="en-US" b="1" dirty="0">
              <a:latin typeface="Arial Rounded MT Bold" pitchFamily="34" charset="0"/>
              <a:cs typeface="Arial" pitchFamily="34" charset="0"/>
            </a:endParaRPr>
          </a:p>
        </p:txBody>
      </p:sp>
      <p:sp>
        <p:nvSpPr>
          <p:cNvPr id="11" name="Rectangle 10"/>
          <p:cNvSpPr/>
          <p:nvPr/>
        </p:nvSpPr>
        <p:spPr>
          <a:xfrm rot="10800000" flipV="1">
            <a:off x="1028688" y="3667128"/>
            <a:ext cx="1676395" cy="4191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latin typeface="Arial Rounded MT Bold" pitchFamily="34" charset="0"/>
                <a:cs typeface="Arial" pitchFamily="34" charset="0"/>
              </a:rPr>
              <a:t>Guidelines </a:t>
            </a:r>
            <a:endParaRPr lang="en-US" b="1" dirty="0">
              <a:solidFill>
                <a:schemeClr val="tx1"/>
              </a:solidFill>
              <a:latin typeface="Arial Rounded MT Bold" pitchFamily="34" charset="0"/>
              <a:cs typeface="Arial" pitchFamily="34" charset="0"/>
            </a:endParaRPr>
          </a:p>
        </p:txBody>
      </p:sp>
      <p:pic>
        <p:nvPicPr>
          <p:cNvPr id="13" name="Picture 6" descr="Al-AnonLogo.jpg"/>
          <p:cNvPicPr>
            <a:picLocks noChangeAspect="1"/>
          </p:cNvPicPr>
          <p:nvPr/>
        </p:nvPicPr>
        <p:blipFill>
          <a:blip r:embed="rId4"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8" name="Left Arrow 7"/>
          <p:cNvSpPr/>
          <p:nvPr/>
        </p:nvSpPr>
        <p:spPr>
          <a:xfrm>
            <a:off x="2895600" y="2618512"/>
            <a:ext cx="1708404"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a:off x="2939796" y="3601595"/>
            <a:ext cx="1620012"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362200" y="3232667"/>
            <a:ext cx="304789" cy="14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2951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52400"/>
            <a:ext cx="9144000" cy="1295400"/>
          </a:xfrm>
        </p:spPr>
        <p:txBody>
          <a:bodyPr>
            <a:noAutofit/>
          </a:bodyPr>
          <a:lstStyle/>
          <a:p>
            <a:pPr algn="ct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sz="3600" b="1" dirty="0" smtClean="0">
                <a:solidFill>
                  <a:schemeClr val="accent1"/>
                </a:solidFill>
                <a:latin typeface="Arial Rounded MT Bold" pitchFamily="34" charset="0"/>
              </a:rPr>
              <a:t/>
            </a:r>
            <a:br>
              <a:rPr lang="en-US" sz="3600" b="1" dirty="0" smtClean="0">
                <a:solidFill>
                  <a:schemeClr val="accent1"/>
                </a:solidFill>
                <a:latin typeface="Arial Rounded MT Bold" pitchFamily="34" charset="0"/>
              </a:rPr>
            </a:br>
            <a:r>
              <a:rPr lang="en-US" b="1" dirty="0" smtClean="0">
                <a:solidFill>
                  <a:schemeClr val="accent1"/>
                </a:solidFill>
                <a:latin typeface="Arial Black" pitchFamily="34" charset="0"/>
              </a:rPr>
              <a:t>Your in-depth on-line resource </a:t>
            </a:r>
            <a:r>
              <a:rPr lang="en-US" sz="3600" b="1" dirty="0" smtClean="0">
                <a:latin typeface="Arial Rounded MT Bold" pitchFamily="34" charset="0"/>
              </a:rPr>
              <a:t/>
            </a:r>
            <a:br>
              <a:rPr lang="en-US" sz="3600" b="1" dirty="0" smtClean="0">
                <a:latin typeface="Arial Rounded MT Bold" pitchFamily="34" charset="0"/>
              </a:rPr>
            </a:br>
            <a:r>
              <a:rPr lang="en-US" sz="3200" b="1" dirty="0" smtClean="0">
                <a:latin typeface="Arial Rounded MT Bold" pitchFamily="34" charset="0"/>
              </a:rPr>
              <a:t>www.al-anon.alateen.org/members</a:t>
            </a:r>
            <a:endParaRPr lang="en-US" sz="3200" b="1" dirty="0">
              <a:latin typeface="Arial Rounded MT Bold" pitchFamily="34" charset="0"/>
            </a:endParaRPr>
          </a:p>
        </p:txBody>
      </p:sp>
      <p:sp>
        <p:nvSpPr>
          <p:cNvPr id="4" name="Slide Number Placeholder 3"/>
          <p:cNvSpPr>
            <a:spLocks noGrp="1"/>
          </p:cNvSpPr>
          <p:nvPr>
            <p:ph type="sldNum" sz="quarter" idx="12"/>
          </p:nvPr>
        </p:nvSpPr>
        <p:spPr>
          <a:solidFill>
            <a:schemeClr val="accent1"/>
          </a:solidFill>
        </p:spPr>
        <p:txBody>
          <a:bodyPr/>
          <a:lstStyle/>
          <a:p>
            <a:fld id="{6F42FDE4-A7DD-41A7-A0A6-9B649FB43336}" type="slidenum">
              <a:rPr kumimoji="0" lang="en-US" b="1" smtClean="0">
                <a:latin typeface="Arial Rounded MT Bold" pitchFamily="34" charset="0"/>
              </a:rPr>
              <a:pPr/>
              <a:t>14</a:t>
            </a:fld>
            <a:endParaRPr kumimoji="0" lang="en-US" b="1" dirty="0">
              <a:latin typeface="Arial Rounded MT Bold" pitchFamily="34" charset="0"/>
            </a:endParaRPr>
          </a:p>
        </p:txBody>
      </p:sp>
      <p:sp>
        <p:nvSpPr>
          <p:cNvPr id="3" name="Content Placeholder 2"/>
          <p:cNvSpPr>
            <a:spLocks noGrp="1"/>
          </p:cNvSpPr>
          <p:nvPr>
            <p:ph sz="quarter" idx="1"/>
          </p:nvPr>
        </p:nvSpPr>
        <p:spPr>
          <a:xfrm>
            <a:off x="914400" y="2971800"/>
            <a:ext cx="3749040" cy="3048000"/>
          </a:xfrm>
        </p:spPr>
        <p:txBody>
          <a:bodyPr>
            <a:normAutofit/>
          </a:bodyPr>
          <a:lstStyle/>
          <a:p>
            <a:pPr marL="514350" indent="-514350">
              <a:buAutoNum type="arabicPeriod"/>
            </a:pPr>
            <a:endParaRPr lang="en-US" sz="2800" b="1" dirty="0" smtClean="0">
              <a:solidFill>
                <a:schemeClr val="accent3"/>
              </a:solidFill>
              <a:latin typeface="Arial Rounded MT Bold" pitchFamily="34" charset="0"/>
            </a:endParaRPr>
          </a:p>
          <a:p>
            <a:pPr marL="514350" indent="-514350">
              <a:buNone/>
            </a:pPr>
            <a:endParaRPr lang="en-US" sz="1000" b="1" dirty="0" smtClean="0">
              <a:solidFill>
                <a:schemeClr val="tx2"/>
              </a:solidFill>
              <a:latin typeface="Arial Rounded MT Bold" pitchFamily="34" charset="0"/>
            </a:endParaRPr>
          </a:p>
          <a:p>
            <a:pPr marL="514350" indent="-514350">
              <a:buNone/>
            </a:pPr>
            <a:endParaRPr lang="en-US" sz="2400" b="1" dirty="0" smtClean="0">
              <a:solidFill>
                <a:schemeClr val="accent5"/>
              </a:solidFill>
              <a:latin typeface="Arial Rounded MT Bold" pitchFamily="34" charset="0"/>
            </a:endParaRPr>
          </a:p>
          <a:p>
            <a:pPr marL="514350" indent="-514350">
              <a:buNone/>
            </a:pPr>
            <a:endParaRPr lang="en-US" sz="2800" b="1" dirty="0" smtClean="0">
              <a:solidFill>
                <a:schemeClr val="accent3"/>
              </a:solidFill>
              <a:latin typeface="Arial Rounded MT Bold" pitchFamily="34" charset="0"/>
            </a:endParaRPr>
          </a:p>
        </p:txBody>
      </p:sp>
      <p:sp>
        <p:nvSpPr>
          <p:cNvPr id="9" name="Content Placeholder 8"/>
          <p:cNvSpPr>
            <a:spLocks noGrp="1"/>
          </p:cNvSpPr>
          <p:nvPr>
            <p:ph sz="quarter" idx="2"/>
          </p:nvPr>
        </p:nvSpPr>
        <p:spPr>
          <a:xfrm>
            <a:off x="3505200" y="1981200"/>
            <a:ext cx="6172200" cy="3886200"/>
          </a:xfrm>
          <a:ln>
            <a:noFill/>
          </a:ln>
        </p:spPr>
        <p:txBody>
          <a:bodyPr>
            <a:normAutofit/>
          </a:bodyPr>
          <a:lstStyle/>
          <a:p>
            <a:pPr>
              <a:buNone/>
            </a:pPr>
            <a:r>
              <a:rPr lang="en-US" sz="3200" b="1" i="1" dirty="0" smtClean="0">
                <a:latin typeface="Arial" pitchFamily="34" charset="0"/>
                <a:cs typeface="Arial" pitchFamily="34" charset="0"/>
              </a:rPr>
              <a:t>The Best of Public Outreach</a:t>
            </a:r>
          </a:p>
          <a:p>
            <a:pPr indent="-411480"/>
            <a:r>
              <a:rPr lang="en-US" sz="2800" b="1" dirty="0" smtClean="0">
                <a:solidFill>
                  <a:schemeClr val="tx2"/>
                </a:solidFill>
                <a:latin typeface="Arial Rounded MT Bold" pitchFamily="34" charset="0"/>
                <a:cs typeface="Arial" pitchFamily="34" charset="0"/>
              </a:rPr>
              <a:t>Service activities and</a:t>
            </a:r>
          </a:p>
          <a:p>
            <a:pPr indent="-411480">
              <a:buNone/>
            </a:pPr>
            <a:r>
              <a:rPr lang="en-US" sz="2800" b="1" dirty="0" smtClean="0">
                <a:solidFill>
                  <a:schemeClr val="tx2"/>
                </a:solidFill>
                <a:latin typeface="Arial Rounded MT Bold" pitchFamily="34" charset="0"/>
                <a:cs typeface="Arial" pitchFamily="34" charset="0"/>
              </a:rPr>
              <a:t>     support materials </a:t>
            </a:r>
          </a:p>
          <a:p>
            <a:pPr indent="-411480"/>
            <a:r>
              <a:rPr lang="en-US" sz="2800" b="1" dirty="0" smtClean="0">
                <a:solidFill>
                  <a:schemeClr val="tx2"/>
                </a:solidFill>
                <a:latin typeface="Arial Rounded MT Bold" pitchFamily="34" charset="0"/>
                <a:cs typeface="Arial" pitchFamily="34" charset="0"/>
              </a:rPr>
              <a:t>Treatment facility</a:t>
            </a:r>
          </a:p>
          <a:p>
            <a:pPr indent="-411480">
              <a:buNone/>
            </a:pPr>
            <a:r>
              <a:rPr lang="en-US" sz="2800" b="1" dirty="0" smtClean="0">
                <a:solidFill>
                  <a:schemeClr val="tx2"/>
                </a:solidFill>
                <a:latin typeface="Arial Rounded MT Bold" pitchFamily="34" charset="0"/>
                <a:cs typeface="Arial" pitchFamily="34" charset="0"/>
              </a:rPr>
              <a:t>     locator Web sites</a:t>
            </a:r>
            <a:endParaRPr lang="en-US" sz="2800" b="1" dirty="0">
              <a:solidFill>
                <a:schemeClr val="tx2"/>
              </a:solidFill>
              <a:latin typeface="Arial Rounded MT Bold" pitchFamily="34" charset="0"/>
              <a:cs typeface="Arial" pitchFamily="34" charset="0"/>
            </a:endParaRPr>
          </a:p>
        </p:txBody>
      </p:sp>
      <p:sp>
        <p:nvSpPr>
          <p:cNvPr id="7" name="Rectangle 6"/>
          <p:cNvSpPr/>
          <p:nvPr/>
        </p:nvSpPr>
        <p:spPr>
          <a:xfrm>
            <a:off x="762000" y="6324600"/>
            <a:ext cx="6096000" cy="307777"/>
          </a:xfrm>
          <a:prstGeom prst="rect">
            <a:avLst/>
          </a:prstGeom>
        </p:spPr>
        <p:txBody>
          <a:bodyPr wrap="square">
            <a:spAutoFit/>
          </a:bodyPr>
          <a:lstStyle/>
          <a:p>
            <a:r>
              <a:rPr lang="en-US" sz="1400" b="1" dirty="0" smtClean="0">
                <a:solidFill>
                  <a:schemeClr val="tx2"/>
                </a:solidFill>
                <a:latin typeface="Arial Rounded MT Bold" pitchFamily="34" charset="0"/>
              </a:rPr>
              <a:t>Al-Anon Family Group Headquarters, Inc.</a:t>
            </a:r>
            <a:endParaRPr lang="en-US" sz="1400" b="1"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228600" y="1524000"/>
            <a:ext cx="3200400" cy="4267200"/>
          </a:xfrm>
          <a:prstGeom prst="rect">
            <a:avLst/>
          </a:prstGeom>
          <a:ln w="19050">
            <a:solidFill>
              <a:schemeClr val="tx2"/>
            </a:solidFill>
          </a:ln>
          <a:effectLst>
            <a:outerShdw blurRad="292100" dist="139700" dir="2700000" algn="tl" rotWithShape="0">
              <a:srgbClr val="333333">
                <a:alpha val="65000"/>
              </a:srgbClr>
            </a:outerShdw>
          </a:effectLst>
        </p:spPr>
      </p:pic>
      <p:pic>
        <p:nvPicPr>
          <p:cNvPr id="10" name="Picture 6" descr="Al-AnonLogo.jpg"/>
          <p:cNvPicPr>
            <a:picLocks noChangeAspect="1"/>
          </p:cNvPicPr>
          <p:nvPr/>
        </p:nvPicPr>
        <p:blipFill>
          <a:blip r:embed="rId4"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133600"/>
            <a:ext cx="9144000" cy="2133600"/>
          </a:xfrm>
        </p:spPr>
        <p:txBody>
          <a:bodyPr>
            <a:noAutofit/>
          </a:bodyPr>
          <a:lstStyle/>
          <a:p>
            <a:pPr algn="ctr"/>
            <a:r>
              <a:rPr lang="en-US" b="1" dirty="0" smtClean="0">
                <a:latin typeface="Arial Black" pitchFamily="34" charset="0"/>
              </a:rPr>
              <a:t/>
            </a:r>
            <a:br>
              <a:rPr lang="en-US" b="1" dirty="0" smtClean="0">
                <a:latin typeface="Arial Black" pitchFamily="34" charset="0"/>
              </a:rPr>
            </a:br>
            <a:r>
              <a:rPr lang="en-US" sz="5400" b="1" dirty="0" smtClean="0">
                <a:latin typeface="Arial Black" pitchFamily="34" charset="0"/>
              </a:rPr>
              <a:t>Two possible </a:t>
            </a:r>
            <a:r>
              <a:rPr lang="en-US" b="1" dirty="0" smtClean="0">
                <a:latin typeface="Arial Black" pitchFamily="34" charset="0"/>
              </a:rPr>
              <a:t/>
            </a:r>
            <a:br>
              <a:rPr lang="en-US" b="1" dirty="0" smtClean="0">
                <a:latin typeface="Arial Black" pitchFamily="34" charset="0"/>
              </a:rPr>
            </a:br>
            <a:r>
              <a:rPr lang="en-US" sz="4800" b="1" dirty="0" smtClean="0">
                <a:latin typeface="Arial Black" pitchFamily="34" charset="0"/>
              </a:rPr>
              <a:t>starting points</a:t>
            </a:r>
            <a:r>
              <a:rPr lang="en-US" b="1" dirty="0" smtClean="0">
                <a:latin typeface="Arial Black" pitchFamily="34" charset="0"/>
              </a:rPr>
              <a:t/>
            </a:r>
            <a:br>
              <a:rPr lang="en-US" b="1" dirty="0" smtClean="0">
                <a:latin typeface="Arial Black" pitchFamily="34" charset="0"/>
              </a:rPr>
            </a:br>
            <a:endParaRPr lang="en-US" sz="3600" b="1" dirty="0">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15</a:t>
            </a:fld>
            <a:endParaRPr lang="en-US" b="1" dirty="0">
              <a:latin typeface="Arial Rounded MT Bold" pitchFamily="34" charset="0"/>
            </a:endParaRPr>
          </a:p>
        </p:txBody>
      </p:sp>
      <p:pic>
        <p:nvPicPr>
          <p:cNvPr id="8"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6"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Autofit/>
          </a:bodyPr>
          <a:lstStyle/>
          <a:p>
            <a:pPr marL="742950" indent="-457200">
              <a:buFont typeface="+mj-lt"/>
              <a:buAutoNum type="arabicPeriod"/>
            </a:pPr>
            <a:r>
              <a:rPr lang="en-US" b="1" dirty="0" smtClean="0">
                <a:latin typeface="Arial Black" pitchFamily="34" charset="0"/>
              </a:rPr>
              <a:t>  A treatment facility staff</a:t>
            </a:r>
            <a:br>
              <a:rPr lang="en-US" b="1" dirty="0" smtClean="0">
                <a:latin typeface="Arial Black" pitchFamily="34" charset="0"/>
              </a:rPr>
            </a:br>
            <a:r>
              <a:rPr lang="en-US" b="1" dirty="0" smtClean="0">
                <a:latin typeface="Arial Black" pitchFamily="34" charset="0"/>
              </a:rPr>
              <a:t>  member contacts Al-Anon</a:t>
            </a:r>
            <a:endParaRPr lang="en-US" b="1" dirty="0">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16</a:t>
            </a:fld>
            <a:endParaRPr lang="en-US" b="1" dirty="0">
              <a:latin typeface="Arial Rounded MT Bold" pitchFamily="34" charset="0"/>
            </a:endParaRPr>
          </a:p>
        </p:txBody>
      </p:sp>
      <p:pic>
        <p:nvPicPr>
          <p:cNvPr id="6"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8"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7" name="Picture 6" descr="initial contact 2.JPG"/>
          <p:cNvPicPr>
            <a:picLocks noChangeAspect="1"/>
          </p:cNvPicPr>
          <p:nvPr/>
        </p:nvPicPr>
        <p:blipFill>
          <a:blip r:embed="rId4" cstate="print"/>
          <a:stretch>
            <a:fillRect/>
          </a:stretch>
        </p:blipFill>
        <p:spPr>
          <a:xfrm>
            <a:off x="1752600" y="3276600"/>
            <a:ext cx="2308834" cy="2819399"/>
          </a:xfrm>
          <a:prstGeom prst="rect">
            <a:avLst/>
          </a:prstGeom>
          <a:ln w="19050">
            <a:solidFill>
              <a:schemeClr val="accent1"/>
            </a:solidFill>
          </a:ln>
          <a:effectLst>
            <a:outerShdw blurRad="292100" dist="139700" dir="2700000" algn="tl" rotWithShape="0">
              <a:srgbClr val="333333">
                <a:alpha val="65000"/>
              </a:srgbClr>
            </a:outerShdw>
          </a:effectLst>
        </p:spPr>
      </p:pic>
      <p:pic>
        <p:nvPicPr>
          <p:cNvPr id="10" name="Picture 9" descr="contact happy.JPG"/>
          <p:cNvPicPr>
            <a:picLocks noChangeAspect="1"/>
          </p:cNvPicPr>
          <p:nvPr/>
        </p:nvPicPr>
        <p:blipFill>
          <a:blip r:embed="rId5" cstate="print"/>
          <a:stretch>
            <a:fillRect/>
          </a:stretch>
        </p:blipFill>
        <p:spPr>
          <a:xfrm>
            <a:off x="5486400" y="2209800"/>
            <a:ext cx="2743200" cy="3161654"/>
          </a:xfrm>
          <a:prstGeom prst="rect">
            <a:avLst/>
          </a:prstGeom>
          <a:ln w="19050">
            <a:solidFill>
              <a:schemeClr val="accent1"/>
            </a:solidFill>
          </a:ln>
          <a:effectLst>
            <a:outerShdw blurRad="292100" dist="139700" dir="2700000" algn="tl" rotWithShape="0">
              <a:srgbClr val="333333">
                <a:alpha val="65000"/>
              </a:srgbClr>
            </a:outerShdw>
          </a:effectLst>
        </p:spPr>
      </p:pic>
      <p:sp>
        <p:nvSpPr>
          <p:cNvPr id="11" name="Curved Down Arrow 10"/>
          <p:cNvSpPr/>
          <p:nvPr/>
        </p:nvSpPr>
        <p:spPr>
          <a:xfrm rot="20504628">
            <a:off x="1401917" y="1873155"/>
            <a:ext cx="4637253" cy="1478802"/>
          </a:xfrm>
          <a:prstGeom prst="curved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09600"/>
            <a:ext cx="9144000" cy="1143000"/>
          </a:xfrm>
        </p:spPr>
        <p:txBody>
          <a:bodyPr>
            <a:noAutofit/>
          </a:bodyPr>
          <a:lstStyle/>
          <a:p>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 2. Al-Anon selects a facility </a:t>
            </a:r>
            <a:br>
              <a:rPr lang="en-US" b="1" dirty="0" smtClean="0">
                <a:latin typeface="Arial Black" pitchFamily="34" charset="0"/>
              </a:rPr>
            </a:br>
            <a:r>
              <a:rPr lang="en-US" b="1" dirty="0" smtClean="0">
                <a:latin typeface="Arial Black" pitchFamily="34" charset="0"/>
              </a:rPr>
              <a:t>     to contact</a:t>
            </a: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17</a:t>
            </a:fld>
            <a:endParaRPr lang="en-US" b="1" dirty="0">
              <a:latin typeface="Arial Rounded MT Bold" pitchFamily="34" charset="0"/>
            </a:endParaRPr>
          </a:p>
        </p:txBody>
      </p:sp>
      <p:pic>
        <p:nvPicPr>
          <p:cNvPr id="15"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8"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9" name="Picture 8" descr="initial contact 2.JPG"/>
          <p:cNvPicPr>
            <a:picLocks noChangeAspect="1"/>
          </p:cNvPicPr>
          <p:nvPr/>
        </p:nvPicPr>
        <p:blipFill>
          <a:blip r:embed="rId4" cstate="print"/>
          <a:stretch>
            <a:fillRect/>
          </a:stretch>
        </p:blipFill>
        <p:spPr>
          <a:xfrm>
            <a:off x="5791200" y="2895600"/>
            <a:ext cx="2212508" cy="3049673"/>
          </a:xfrm>
          <a:prstGeom prst="rect">
            <a:avLst/>
          </a:prstGeom>
          <a:ln w="19050">
            <a:solidFill>
              <a:schemeClr val="accent1"/>
            </a:solidFill>
          </a:ln>
          <a:effectLst>
            <a:outerShdw blurRad="292100" dist="139700" dir="2700000" algn="tl" rotWithShape="0">
              <a:srgbClr val="333333">
                <a:alpha val="65000"/>
              </a:srgbClr>
            </a:outerShdw>
          </a:effectLst>
        </p:spPr>
      </p:pic>
      <p:pic>
        <p:nvPicPr>
          <p:cNvPr id="10" name="Picture 9" descr="contact happy.JPG"/>
          <p:cNvPicPr>
            <a:picLocks noChangeAspect="1"/>
          </p:cNvPicPr>
          <p:nvPr/>
        </p:nvPicPr>
        <p:blipFill>
          <a:blip r:embed="rId5" cstate="print"/>
          <a:stretch>
            <a:fillRect/>
          </a:stretch>
        </p:blipFill>
        <p:spPr>
          <a:xfrm>
            <a:off x="533400" y="1828800"/>
            <a:ext cx="2743200" cy="3161654"/>
          </a:xfrm>
          <a:prstGeom prst="rect">
            <a:avLst/>
          </a:prstGeom>
          <a:ln w="19050">
            <a:solidFill>
              <a:schemeClr val="accent1"/>
            </a:solidFill>
          </a:ln>
          <a:effectLst>
            <a:outerShdw blurRad="292100" dist="139700" dir="2700000" algn="tl" rotWithShape="0">
              <a:srgbClr val="333333">
                <a:alpha val="65000"/>
              </a:srgbClr>
            </a:outerShdw>
          </a:effectLst>
        </p:spPr>
      </p:pic>
      <p:sp>
        <p:nvSpPr>
          <p:cNvPr id="12" name="Curved Right Arrow 11"/>
          <p:cNvSpPr/>
          <p:nvPr/>
        </p:nvSpPr>
        <p:spPr>
          <a:xfrm rot="16525626">
            <a:off x="3414157" y="3055339"/>
            <a:ext cx="1827768" cy="4518227"/>
          </a:xfrm>
          <a:prstGeom prst="curvedRightArrow">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Autofit/>
          </a:bodyPr>
          <a:lstStyle/>
          <a:p>
            <a:pPr algn="ctr"/>
            <a:r>
              <a:rPr lang="en-US" dirty="0" smtClean="0">
                <a:latin typeface="Arial Black" pitchFamily="34" charset="0"/>
              </a:rPr>
              <a:t>Both approaches can be </a:t>
            </a:r>
            <a:r>
              <a:rPr lang="en-US" sz="6000" dirty="0" smtClean="0">
                <a:latin typeface="Arial Black" pitchFamily="34" charset="0"/>
              </a:rPr>
              <a:t>effective</a:t>
            </a:r>
            <a:endParaRPr lang="en-US" sz="6000" dirty="0">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18</a:t>
            </a:fld>
            <a:endParaRPr lang="en-US" b="1" dirty="0">
              <a:latin typeface="Arial Rounded MT Bold" pitchFamily="34" charset="0"/>
            </a:endParaRPr>
          </a:p>
        </p:txBody>
      </p:sp>
      <p:pic>
        <p:nvPicPr>
          <p:cNvPr id="5"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8"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7" name="Picture 6" descr="success - gold.JPG"/>
          <p:cNvPicPr>
            <a:picLocks noChangeAspect="1"/>
          </p:cNvPicPr>
          <p:nvPr/>
        </p:nvPicPr>
        <p:blipFill>
          <a:blip r:embed="rId4" cstate="print"/>
          <a:stretch>
            <a:fillRect/>
          </a:stretch>
        </p:blipFill>
        <p:spPr>
          <a:xfrm>
            <a:off x="1866900" y="1743075"/>
            <a:ext cx="5410200" cy="4429125"/>
          </a:xfrm>
          <a:prstGeom prst="rect">
            <a:avLst/>
          </a:prstGeom>
          <a:ln w="19050">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39962"/>
          </a:xfrm>
        </p:spPr>
        <p:txBody>
          <a:bodyPr>
            <a:normAutofit/>
          </a:bodyPr>
          <a:lstStyle/>
          <a:p>
            <a:pPr algn="ctr"/>
            <a:r>
              <a:rPr lang="en-US" b="1" dirty="0" smtClean="0">
                <a:latin typeface="Arial Black" pitchFamily="34" charset="0"/>
                <a:cs typeface="Arial" pitchFamily="34" charset="0"/>
              </a:rPr>
              <a:t>Congratulations! </a:t>
            </a:r>
            <a:r>
              <a:rPr lang="en-US" b="1" dirty="0" smtClean="0">
                <a:solidFill>
                  <a:schemeClr val="tx1"/>
                </a:solidFill>
                <a:latin typeface="Arial Black" pitchFamily="34" charset="0"/>
                <a:cs typeface="Arial" pitchFamily="34" charset="0"/>
              </a:rPr>
              <a:t/>
            </a:r>
            <a:br>
              <a:rPr lang="en-US" b="1" dirty="0" smtClean="0">
                <a:solidFill>
                  <a:schemeClr val="tx1"/>
                </a:solidFill>
                <a:latin typeface="Arial Black" pitchFamily="34" charset="0"/>
                <a:cs typeface="Arial" pitchFamily="34" charset="0"/>
              </a:rPr>
            </a:br>
            <a:r>
              <a:rPr lang="en-US" b="1" dirty="0" smtClean="0">
                <a:solidFill>
                  <a:schemeClr val="accent1"/>
                </a:solidFill>
                <a:latin typeface="Arial Black" pitchFamily="34" charset="0"/>
                <a:cs typeface="Arial"/>
              </a:rPr>
              <a:t>Now it is time for </a:t>
            </a:r>
            <a:r>
              <a:rPr lang="en-US" b="1" dirty="0" smtClean="0">
                <a:solidFill>
                  <a:schemeClr val="accent1"/>
                </a:solidFill>
                <a:latin typeface="Arial Black" pitchFamily="34" charset="0"/>
                <a:cs typeface="Arial" pitchFamily="34" charset="0"/>
              </a:rPr>
              <a:t>Module Two </a:t>
            </a:r>
            <a:br>
              <a:rPr lang="en-US" b="1" dirty="0" smtClean="0">
                <a:solidFill>
                  <a:schemeClr val="accent1"/>
                </a:solidFill>
                <a:latin typeface="Arial Black" pitchFamily="34" charset="0"/>
                <a:cs typeface="Arial" pitchFamily="34" charset="0"/>
              </a:rPr>
            </a:br>
            <a:endParaRPr lang="en-US" b="1" dirty="0">
              <a:solidFill>
                <a:schemeClr val="accent1"/>
              </a:solidFill>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19</a:t>
            </a:fld>
            <a:endParaRPr lang="en-US" b="1" dirty="0">
              <a:latin typeface="Arial Rounded MT Bold" pitchFamily="34" charset="0"/>
            </a:endParaRPr>
          </a:p>
        </p:txBody>
      </p:sp>
      <p:pic>
        <p:nvPicPr>
          <p:cNvPr id="5"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6" name="Footer Placeholder 5"/>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8" name="Picture 7" descr="Teamwork2.jpg"/>
          <p:cNvPicPr>
            <a:picLocks noChangeAspect="1"/>
          </p:cNvPicPr>
          <p:nvPr/>
        </p:nvPicPr>
        <p:blipFill>
          <a:blip r:embed="rId4" cstate="print"/>
          <a:stretch>
            <a:fillRect/>
          </a:stretch>
        </p:blipFill>
        <p:spPr>
          <a:xfrm>
            <a:off x="1447332" y="1686887"/>
            <a:ext cx="6249337" cy="4202194"/>
          </a:xfrm>
          <a:prstGeom prst="rect">
            <a:avLst/>
          </a:prstGeom>
          <a:ln w="19050">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pPr algn="ctr"/>
            <a:r>
              <a:rPr lang="en-US" sz="4800" b="1" dirty="0" smtClean="0">
                <a:latin typeface="Arial Black" pitchFamily="34" charset="0"/>
                <a:cs typeface="Arial" pitchFamily="34" charset="0"/>
              </a:rPr>
              <a:t>Module One</a:t>
            </a:r>
            <a:endParaRPr lang="en-US" sz="4800" b="1" dirty="0">
              <a:latin typeface="Arial Black" pitchFamily="34" charset="0"/>
              <a:cs typeface="Arial" pitchFamily="34" charset="0"/>
            </a:endParaRPr>
          </a:p>
        </p:txBody>
      </p:sp>
      <p:sp>
        <p:nvSpPr>
          <p:cNvPr id="4" name="Slide Number Placeholder 3"/>
          <p:cNvSpPr>
            <a:spLocks noGrp="1"/>
          </p:cNvSpPr>
          <p:nvPr>
            <p:ph type="sldNum" sz="quarter" idx="12"/>
          </p:nvPr>
        </p:nvSpPr>
        <p:spPr/>
        <p:txBody>
          <a:bodyPr/>
          <a:lstStyle/>
          <a:p>
            <a:fld id="{6F42FDE4-A7DD-41A7-A0A6-9B649FB43336}" type="slidenum">
              <a:rPr kumimoji="0" lang="en-US" b="1" smtClean="0">
                <a:latin typeface="Arial Rounded MT Bold" pitchFamily="34" charset="0"/>
              </a:rPr>
              <a:pPr/>
              <a:t>2</a:t>
            </a:fld>
            <a:endParaRPr kumimoji="0" lang="en-US" b="1" dirty="0">
              <a:latin typeface="Arial Rounded MT Bold" pitchFamily="34" charset="0"/>
            </a:endParaRPr>
          </a:p>
        </p:txBody>
      </p:sp>
      <p:sp>
        <p:nvSpPr>
          <p:cNvPr id="3" name="Content Placeholder 2"/>
          <p:cNvSpPr>
            <a:spLocks noGrp="1"/>
          </p:cNvSpPr>
          <p:nvPr>
            <p:ph sz="quarter" idx="1"/>
          </p:nvPr>
        </p:nvSpPr>
        <p:spPr>
          <a:xfrm>
            <a:off x="533400" y="1066800"/>
            <a:ext cx="8610600" cy="4495800"/>
          </a:xfrm>
        </p:spPr>
        <p:txBody>
          <a:bodyPr>
            <a:normAutofit/>
          </a:bodyPr>
          <a:lstStyle/>
          <a:p>
            <a:pPr marL="514350" indent="-514350">
              <a:buNone/>
            </a:pPr>
            <a:endParaRPr lang="en-US" sz="1000" b="1" dirty="0" smtClean="0">
              <a:solidFill>
                <a:schemeClr val="tx2"/>
              </a:solidFill>
              <a:latin typeface="Arial Rounded MT Bold" pitchFamily="34" charset="0"/>
            </a:endParaRPr>
          </a:p>
          <a:p>
            <a:pPr marL="514350" indent="-514350">
              <a:buNone/>
            </a:pPr>
            <a:endParaRPr lang="en-US" sz="1100" b="1" dirty="0" smtClean="0">
              <a:latin typeface="Arial Rounded MT Bold" pitchFamily="34" charset="0"/>
            </a:endParaRPr>
          </a:p>
          <a:p>
            <a:pPr marL="514350" indent="-514350"/>
            <a:r>
              <a:rPr lang="en-US" sz="3600" b="1" dirty="0" smtClean="0">
                <a:solidFill>
                  <a:schemeClr val="tx2"/>
                </a:solidFill>
                <a:latin typeface="Arial Rounded MT Bold" pitchFamily="34" charset="0"/>
                <a:cs typeface="Arial"/>
              </a:rPr>
              <a:t>What do we want to accomplish?</a:t>
            </a:r>
          </a:p>
          <a:p>
            <a:pPr marL="0" indent="-514350"/>
            <a:r>
              <a:rPr lang="en-US" sz="3600" b="1" dirty="0" smtClean="0">
                <a:solidFill>
                  <a:schemeClr val="tx2"/>
                </a:solidFill>
                <a:latin typeface="Arial Rounded MT Bold" pitchFamily="34" charset="0"/>
                <a:cs typeface="Arial"/>
              </a:rPr>
              <a:t>Preliminary preparations</a:t>
            </a:r>
          </a:p>
          <a:p>
            <a:pPr marL="971550" lvl="1" indent="-514350">
              <a:buClr>
                <a:srgbClr val="0070C0"/>
              </a:buClr>
              <a:buSzPct val="120000"/>
              <a:buNone/>
            </a:pPr>
            <a:endParaRPr lang="en-US" sz="2800" dirty="0" smtClean="0">
              <a:latin typeface="Arial Rounded MT Bold" pitchFamily="34" charset="0"/>
              <a:cs typeface="Arial" pitchFamily="34" charset="0"/>
            </a:endParaRPr>
          </a:p>
          <a:p>
            <a:pPr marL="514350" indent="-514350">
              <a:buNone/>
            </a:pPr>
            <a:endParaRPr lang="en-US" sz="3200" b="1" dirty="0" smtClean="0">
              <a:solidFill>
                <a:schemeClr val="tx2"/>
              </a:solidFill>
              <a:latin typeface="Arial Rounded MT Bold" pitchFamily="34" charset="0"/>
              <a:cs typeface="Arial"/>
            </a:endParaRPr>
          </a:p>
          <a:p>
            <a:pPr marL="514350" indent="-514350">
              <a:buNone/>
            </a:pPr>
            <a:endParaRPr lang="en-US" sz="3200" b="1" dirty="0" smtClean="0">
              <a:solidFill>
                <a:schemeClr val="accent2"/>
              </a:solidFill>
              <a:latin typeface="Arial Rounded MT Bold" pitchFamily="34" charset="0"/>
              <a:cs typeface="Arial" pitchFamily="34" charset="0"/>
            </a:endParaRPr>
          </a:p>
          <a:p>
            <a:pPr marL="514350" indent="-514350">
              <a:buNone/>
            </a:pPr>
            <a:endParaRPr lang="en-US" sz="3200" b="1" dirty="0">
              <a:solidFill>
                <a:schemeClr val="accent2"/>
              </a:solidFill>
              <a:latin typeface="Arial Rounded MT Bold" pitchFamily="34" charset="0"/>
            </a:endParaRPr>
          </a:p>
        </p:txBody>
      </p:sp>
      <p:sp>
        <p:nvSpPr>
          <p:cNvPr id="7" name="Footer Placeholder 6"/>
          <p:cNvSpPr>
            <a:spLocks noGrp="1"/>
          </p:cNvSpPr>
          <p:nvPr>
            <p:ph type="ftr" sz="quarter" idx="11"/>
          </p:nvPr>
        </p:nvSpPr>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8"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305800" y="6172200"/>
            <a:ext cx="6096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74638"/>
            <a:ext cx="9144000" cy="868362"/>
          </a:xfrm>
        </p:spPr>
        <p:txBody>
          <a:bodyPr>
            <a:normAutofit/>
          </a:bodyPr>
          <a:lstStyle/>
          <a:p>
            <a:pPr algn="ctr"/>
            <a:r>
              <a:rPr lang="en-US" b="1" dirty="0" smtClean="0">
                <a:latin typeface="Arial Black" pitchFamily="34" charset="0"/>
                <a:cs typeface="Arial"/>
              </a:rPr>
              <a:t>What can we accomplish?</a:t>
            </a:r>
            <a:endParaRPr lang="en-US" b="1" dirty="0">
              <a:latin typeface="Arial Black" pitchFamily="34" charset="0"/>
            </a:endParaRPr>
          </a:p>
        </p:txBody>
      </p:sp>
      <p:sp>
        <p:nvSpPr>
          <p:cNvPr id="3" name="Slide Number Placeholder 2"/>
          <p:cNvSpPr>
            <a:spLocks noGrp="1"/>
          </p:cNvSpPr>
          <p:nvPr>
            <p:ph type="sldNum" sz="quarter" idx="12"/>
          </p:nvPr>
        </p:nvSpPr>
        <p:spPr/>
        <p:txBody>
          <a:bodyPr/>
          <a:lstStyle/>
          <a:p>
            <a:fld id="{8DAF7C67-BC0C-4304-BE47-0C2C0E188AF8}" type="slidenum">
              <a:rPr lang="en-US" b="1" smtClean="0">
                <a:latin typeface="Arial Rounded MT Bold" pitchFamily="34" charset="0"/>
              </a:rPr>
              <a:pPr/>
              <a:t>3</a:t>
            </a:fld>
            <a:endParaRPr lang="en-US" b="1" dirty="0">
              <a:latin typeface="Arial Rounded MT Bold" pitchFamily="34" charset="0"/>
            </a:endParaRPr>
          </a:p>
        </p:txBody>
      </p:sp>
      <p:sp>
        <p:nvSpPr>
          <p:cNvPr id="5" name="Rectangle 4"/>
          <p:cNvSpPr/>
          <p:nvPr/>
        </p:nvSpPr>
        <p:spPr>
          <a:xfrm>
            <a:off x="3886200" y="1752600"/>
            <a:ext cx="5410200" cy="3554819"/>
          </a:xfrm>
          <a:prstGeom prst="rect">
            <a:avLst/>
          </a:prstGeom>
        </p:spPr>
        <p:txBody>
          <a:bodyPr wrap="square">
            <a:spAutoFit/>
          </a:bodyPr>
          <a:lstStyle/>
          <a:p>
            <a:pPr indent="-411480" defTabSz="502920">
              <a:buBlip>
                <a:blip r:embed="rId3"/>
              </a:buBlip>
            </a:pPr>
            <a:r>
              <a:rPr lang="en-US" sz="2400" b="1" dirty="0" smtClean="0">
                <a:solidFill>
                  <a:schemeClr val="tx2"/>
                </a:solidFill>
                <a:latin typeface="Arial Rounded MT Bold" pitchFamily="34" charset="0"/>
                <a:cs typeface="Arial" pitchFamily="34" charset="0"/>
              </a:rPr>
              <a:t>Introduce Al-Anon to families</a:t>
            </a:r>
          </a:p>
          <a:p>
            <a:pPr indent="-411480" defTabSz="502920"/>
            <a:r>
              <a:rPr lang="en-US" sz="2400" b="1" dirty="0" smtClean="0">
                <a:solidFill>
                  <a:schemeClr val="tx2"/>
                </a:solidFill>
                <a:latin typeface="Arial Rounded MT Bold" pitchFamily="34" charset="0"/>
                <a:cs typeface="Arial" pitchFamily="34" charset="0"/>
              </a:rPr>
              <a:t>     and professionals</a:t>
            </a:r>
          </a:p>
          <a:p>
            <a:pPr indent="-411480" defTabSz="502920"/>
            <a:endParaRPr lang="en-US" sz="1100" b="1" dirty="0" smtClean="0">
              <a:solidFill>
                <a:schemeClr val="tx2"/>
              </a:solidFill>
              <a:latin typeface="Arial Rounded MT Bold" pitchFamily="34" charset="0"/>
              <a:cs typeface="Arial" pitchFamily="34" charset="0"/>
            </a:endParaRPr>
          </a:p>
          <a:p>
            <a:pPr indent="-411480" defTabSz="502920">
              <a:buBlip>
                <a:blip r:embed="rId3"/>
              </a:buBlip>
            </a:pPr>
            <a:r>
              <a:rPr lang="en-US" sz="2400" b="1" dirty="0" smtClean="0">
                <a:solidFill>
                  <a:schemeClr val="tx2"/>
                </a:solidFill>
                <a:latin typeface="Arial Rounded MT Bold" pitchFamily="34" charset="0"/>
                <a:cs typeface="Arial" pitchFamily="34" charset="0"/>
              </a:rPr>
              <a:t>Build a cooperative relationship</a:t>
            </a:r>
          </a:p>
          <a:p>
            <a:pPr indent="-411480" defTabSz="502920"/>
            <a:r>
              <a:rPr lang="en-US" sz="2400" b="1" dirty="0" smtClean="0">
                <a:solidFill>
                  <a:schemeClr val="tx2"/>
                </a:solidFill>
                <a:latin typeface="Arial Rounded MT Bold" pitchFamily="34" charset="0"/>
                <a:cs typeface="Arial" pitchFamily="34" charset="0"/>
              </a:rPr>
              <a:t>     with professionals</a:t>
            </a:r>
          </a:p>
          <a:p>
            <a:pPr indent="-411480" defTabSz="502920">
              <a:buBlip>
                <a:blip r:embed="rId3"/>
              </a:buBlip>
            </a:pPr>
            <a:endParaRPr lang="en-US" sz="1100" b="1" dirty="0" smtClean="0">
              <a:solidFill>
                <a:schemeClr val="tx2"/>
              </a:solidFill>
              <a:latin typeface="Arial Rounded MT Bold" pitchFamily="34" charset="0"/>
              <a:cs typeface="Arial" pitchFamily="34" charset="0"/>
            </a:endParaRPr>
          </a:p>
          <a:p>
            <a:pPr indent="-411480" defTabSz="502920">
              <a:buBlip>
                <a:blip r:embed="rId3"/>
              </a:buBlip>
            </a:pPr>
            <a:r>
              <a:rPr lang="en-US" sz="2400" b="1" dirty="0" smtClean="0">
                <a:solidFill>
                  <a:schemeClr val="tx2"/>
                </a:solidFill>
                <a:latin typeface="Arial Rounded MT Bold" pitchFamily="34" charset="0"/>
                <a:cs typeface="Arial" pitchFamily="34" charset="0"/>
              </a:rPr>
              <a:t>Help families transition into </a:t>
            </a:r>
          </a:p>
          <a:p>
            <a:pPr indent="-411480" defTabSz="502920"/>
            <a:r>
              <a:rPr lang="en-US" sz="2400" b="1" dirty="0" smtClean="0">
                <a:solidFill>
                  <a:schemeClr val="tx2"/>
                </a:solidFill>
                <a:latin typeface="Arial Rounded MT Bold" pitchFamily="34" charset="0"/>
                <a:cs typeface="Arial" pitchFamily="34" charset="0"/>
              </a:rPr>
              <a:t>     Al-Anon</a:t>
            </a:r>
          </a:p>
          <a:p>
            <a:pPr indent="-411480" defTabSz="502920"/>
            <a:endParaRPr lang="en-US" sz="1100" b="1" dirty="0" smtClean="0">
              <a:solidFill>
                <a:schemeClr val="tx2"/>
              </a:solidFill>
              <a:latin typeface="Arial Rounded MT Bold" pitchFamily="34" charset="0"/>
              <a:cs typeface="Arial" pitchFamily="34" charset="0"/>
            </a:endParaRPr>
          </a:p>
          <a:p>
            <a:pPr indent="-411480" defTabSz="502920">
              <a:buBlip>
                <a:blip r:embed="rId3"/>
              </a:buBlip>
            </a:pPr>
            <a:r>
              <a:rPr lang="en-US" sz="2400" b="1" dirty="0" smtClean="0">
                <a:solidFill>
                  <a:schemeClr val="tx2"/>
                </a:solidFill>
                <a:latin typeface="Arial Rounded MT Bold" pitchFamily="34" charset="0"/>
                <a:cs typeface="Arial" pitchFamily="34" charset="0"/>
              </a:rPr>
              <a:t>Engage Al-Anon members in</a:t>
            </a:r>
          </a:p>
          <a:p>
            <a:pPr indent="-411480" defTabSz="502920"/>
            <a:r>
              <a:rPr lang="en-US" sz="2400" b="1" dirty="0" smtClean="0">
                <a:solidFill>
                  <a:schemeClr val="tx2"/>
                </a:solidFill>
                <a:latin typeface="Arial Rounded MT Bold" pitchFamily="34" charset="0"/>
                <a:cs typeface="Arial" pitchFamily="34" charset="0"/>
              </a:rPr>
              <a:t>     Twelfth Step work</a:t>
            </a:r>
          </a:p>
        </p:txBody>
      </p:sp>
      <p:sp>
        <p:nvSpPr>
          <p:cNvPr id="6" name="Rectangle 5"/>
          <p:cNvSpPr/>
          <p:nvPr/>
        </p:nvSpPr>
        <p:spPr>
          <a:xfrm rot="21071456">
            <a:off x="2267643" y="4639237"/>
            <a:ext cx="932951"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6" descr="Al-AnonLogo.jpg"/>
          <p:cNvPicPr>
            <a:picLocks noChangeAspect="1"/>
          </p:cNvPicPr>
          <p:nvPr/>
        </p:nvPicPr>
        <p:blipFill>
          <a:blip r:embed="rId4" cstate="print">
            <a:duotone>
              <a:prstClr val="black"/>
              <a:schemeClr val="accent1">
                <a:tint val="45000"/>
                <a:satMod val="400000"/>
              </a:schemeClr>
            </a:duotone>
          </a:blip>
          <a:srcRect/>
          <a:stretch>
            <a:fillRect/>
          </a:stretch>
        </p:blipFill>
        <p:spPr bwMode="auto">
          <a:xfrm>
            <a:off x="8305800" y="6172200"/>
            <a:ext cx="609600" cy="4572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1026" name="Picture 2" descr="C:\Documents and Settings\claire\My Documents\My Pictures\Treatment\untitled.bmp"/>
          <p:cNvPicPr>
            <a:picLocks noChangeAspect="1" noChangeArrowheads="1"/>
          </p:cNvPicPr>
          <p:nvPr/>
        </p:nvPicPr>
        <p:blipFill>
          <a:blip r:embed="rId5" cstate="print"/>
          <a:srcRect/>
          <a:stretch>
            <a:fillRect/>
          </a:stretch>
        </p:blipFill>
        <p:spPr bwMode="auto">
          <a:xfrm>
            <a:off x="304800" y="1524000"/>
            <a:ext cx="3352800" cy="4267200"/>
          </a:xfrm>
          <a:prstGeom prst="rect">
            <a:avLst/>
          </a:prstGeom>
          <a:ln w="19050">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4</a:t>
            </a:fld>
            <a:endParaRPr lang="en-US" b="1" dirty="0">
              <a:latin typeface="Arial Rounded MT Bold" pitchFamily="34" charset="0"/>
            </a:endParaRPr>
          </a:p>
        </p:txBody>
      </p:sp>
      <p:sp>
        <p:nvSpPr>
          <p:cNvPr id="2" name="Title 1"/>
          <p:cNvSpPr>
            <a:spLocks noGrp="1"/>
          </p:cNvSpPr>
          <p:nvPr>
            <p:ph type="title" idx="4294967295"/>
          </p:nvPr>
        </p:nvSpPr>
        <p:spPr>
          <a:xfrm>
            <a:off x="0" y="1828800"/>
            <a:ext cx="9144000" cy="2362200"/>
          </a:xfrm>
        </p:spPr>
        <p:txBody>
          <a:bodyPr>
            <a:normAutofit/>
          </a:bodyPr>
          <a:lstStyle/>
          <a:p>
            <a:pPr algn="ctr"/>
            <a:r>
              <a:rPr lang="en-US" sz="4400" b="1" dirty="0" smtClean="0">
                <a:latin typeface="Arial Black" pitchFamily="34" charset="0"/>
              </a:rPr>
              <a:t>Preliminary preparations</a:t>
            </a:r>
            <a:r>
              <a:rPr lang="en-US" sz="5400" b="1" dirty="0" smtClean="0">
                <a:latin typeface="Arial Black" pitchFamily="34" charset="0"/>
              </a:rPr>
              <a:t/>
            </a:r>
            <a:br>
              <a:rPr lang="en-US" sz="5400" b="1" dirty="0" smtClean="0">
                <a:latin typeface="Arial Black" pitchFamily="34" charset="0"/>
              </a:rPr>
            </a:br>
            <a:endParaRPr lang="en-US" sz="5400" b="1" dirty="0">
              <a:latin typeface="Arial Black" pitchFamily="34" charset="0"/>
            </a:endParaRPr>
          </a:p>
        </p:txBody>
      </p:sp>
      <p:pic>
        <p:nvPicPr>
          <p:cNvPr id="6" name="Picture 6"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305800" y="6172200"/>
            <a:ext cx="609600" cy="457200"/>
          </a:xfrm>
          <a:prstGeom prst="rect">
            <a:avLst/>
          </a:prstGeom>
          <a:noFill/>
          <a:ln w="9525">
            <a:noFill/>
            <a:miter lim="800000"/>
            <a:headEnd/>
            <a:tailEnd/>
          </a:ln>
        </p:spPr>
      </p:pic>
      <p:sp>
        <p:nvSpPr>
          <p:cNvPr id="7"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77962"/>
          </a:xfrm>
        </p:spPr>
        <p:txBody>
          <a:bodyPr>
            <a:normAutofit fontScale="90000"/>
          </a:bodyPr>
          <a:lstStyle/>
          <a:p>
            <a:pPr algn="ctr"/>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Form a Public Outreach Committee</a:t>
            </a: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5</a:t>
            </a:fld>
            <a:endParaRPr lang="en-US" b="1" dirty="0">
              <a:latin typeface="Arial Rounded MT Bold" pitchFamily="34" charset="0"/>
            </a:endParaRPr>
          </a:p>
        </p:txBody>
      </p:sp>
      <p:pic>
        <p:nvPicPr>
          <p:cNvPr id="5" name="Picture 4" descr="thumbnailCAJX5RE4.jpg"/>
          <p:cNvPicPr>
            <a:picLocks noChangeAspect="1"/>
          </p:cNvPicPr>
          <p:nvPr/>
        </p:nvPicPr>
        <p:blipFill>
          <a:blip r:embed="rId3" cstate="print"/>
          <a:stretch>
            <a:fillRect/>
          </a:stretch>
        </p:blipFill>
        <p:spPr>
          <a:xfrm>
            <a:off x="1066800" y="1524000"/>
            <a:ext cx="7010400" cy="4114801"/>
          </a:xfrm>
          <a:prstGeom prst="rect">
            <a:avLst/>
          </a:prstGeom>
          <a:ln w="19050">
            <a:solidFill>
              <a:schemeClr val="tx2"/>
            </a:solidFill>
          </a:ln>
          <a:effectLst>
            <a:outerShdw blurRad="292100" dist="139700" dir="2700000" algn="tl" rotWithShape="0">
              <a:srgbClr val="333333">
                <a:alpha val="65000"/>
              </a:srgbClr>
            </a:outerShdw>
          </a:effectLst>
        </p:spPr>
      </p:pic>
      <p:pic>
        <p:nvPicPr>
          <p:cNvPr id="7" name="Picture 6" descr="Al-AnonLogo.jpg"/>
          <p:cNvPicPr>
            <a:picLocks noChangeAspect="1"/>
          </p:cNvPicPr>
          <p:nvPr/>
        </p:nvPicPr>
        <p:blipFill>
          <a:blip r:embed="rId4"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8"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Autofit/>
          </a:bodyPr>
          <a:lstStyle/>
          <a:p>
            <a:pPr algn="ctr"/>
            <a:r>
              <a:rPr lang="en-US" b="1" dirty="0" smtClean="0">
                <a:latin typeface="Arial Black" pitchFamily="34" charset="0"/>
              </a:rPr>
              <a:t> Support for the local </a:t>
            </a:r>
            <a:br>
              <a:rPr lang="en-US" b="1" dirty="0" smtClean="0">
                <a:latin typeface="Arial Black" pitchFamily="34" charset="0"/>
              </a:rPr>
            </a:br>
            <a:r>
              <a:rPr lang="en-US" b="1" dirty="0" smtClean="0">
                <a:latin typeface="Arial Black" pitchFamily="34" charset="0"/>
              </a:rPr>
              <a:t>Public Outreach Committee</a:t>
            </a:r>
            <a:endParaRPr lang="en-US" b="1" dirty="0">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b="1" smtClean="0">
                <a:latin typeface="Arial Rounded MT Bold" pitchFamily="34" charset="0"/>
              </a:rPr>
              <a:pPr/>
              <a:t>6</a:t>
            </a:fld>
            <a:endParaRPr lang="en-US" b="1" dirty="0">
              <a:latin typeface="Arial Rounded MT Bold" pitchFamily="34" charset="0"/>
            </a:endParaRPr>
          </a:p>
        </p:txBody>
      </p:sp>
      <p:sp>
        <p:nvSpPr>
          <p:cNvPr id="6" name="Content Placeholder 5"/>
          <p:cNvSpPr>
            <a:spLocks noGrp="1"/>
          </p:cNvSpPr>
          <p:nvPr>
            <p:ph sz="quarter" idx="1"/>
          </p:nvPr>
        </p:nvSpPr>
        <p:spPr>
          <a:xfrm>
            <a:off x="914400" y="1676400"/>
            <a:ext cx="7772400" cy="4495800"/>
          </a:xfrm>
        </p:spPr>
        <p:txBody>
          <a:bodyPr/>
          <a:lstStyle/>
          <a:p>
            <a:pPr>
              <a:buNone/>
            </a:pPr>
            <a:endParaRPr lang="en-US" b="1" dirty="0" smtClean="0">
              <a:latin typeface="Arial" pitchFamily="34" charset="0"/>
              <a:cs typeface="Arial" pitchFamily="34" charset="0"/>
            </a:endParaRPr>
          </a:p>
          <a:p>
            <a:endParaRPr lang="en-US" b="1" dirty="0">
              <a:latin typeface="Arial" pitchFamily="34" charset="0"/>
              <a:cs typeface="Arial" pitchFamily="34" charset="0"/>
            </a:endParaRPr>
          </a:p>
        </p:txBody>
      </p:sp>
      <p:graphicFrame>
        <p:nvGraphicFramePr>
          <p:cNvPr id="8" name="Diagram 7"/>
          <p:cNvGraphicFramePr/>
          <p:nvPr/>
        </p:nvGraphicFramePr>
        <p:xfrm>
          <a:off x="838200" y="1676400"/>
          <a:ext cx="7543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6" descr="Al-AnonLogo.jpg"/>
          <p:cNvPicPr>
            <a:picLocks noChangeAspect="1"/>
          </p:cNvPicPr>
          <p:nvPr/>
        </p:nvPicPr>
        <p:blipFill>
          <a:blip r:embed="rId8" cstate="print">
            <a:duotone>
              <a:prstClr val="black"/>
              <a:schemeClr val="accent1">
                <a:tint val="45000"/>
                <a:satMod val="400000"/>
              </a:schemeClr>
            </a:duotone>
          </a:blip>
          <a:srcRect/>
          <a:stretch>
            <a:fillRect/>
          </a:stretch>
        </p:blipFill>
        <p:spPr bwMode="auto">
          <a:xfrm>
            <a:off x="8305800" y="6172200"/>
            <a:ext cx="609600" cy="457200"/>
          </a:xfrm>
          <a:prstGeom prst="rect">
            <a:avLst/>
          </a:prstGeom>
          <a:noFill/>
          <a:ln w="9525">
            <a:noFill/>
            <a:miter lim="800000"/>
            <a:headEnd/>
            <a:tailEnd/>
          </a:ln>
        </p:spPr>
      </p:pic>
      <p:sp>
        <p:nvSpPr>
          <p:cNvPr id="9"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10" name="Picture 9" descr="module one graphic screen shots.JPG"/>
          <p:cNvPicPr>
            <a:picLocks noChangeAspect="1"/>
          </p:cNvPicPr>
          <p:nvPr/>
        </p:nvPicPr>
        <p:blipFill>
          <a:blip r:embed="rId9" cstate="print"/>
          <a:stretch>
            <a:fillRect/>
          </a:stretch>
        </p:blipFill>
        <p:spPr>
          <a:xfrm>
            <a:off x="790575" y="1600200"/>
            <a:ext cx="7562850" cy="4571999"/>
          </a:xfrm>
          <a:prstGeom prst="rect">
            <a:avLst/>
          </a:prstGeom>
          <a:ln w="38100">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pPr algn="ctr"/>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Cooperate with </a:t>
            </a:r>
            <a:br>
              <a:rPr lang="en-US" b="1" dirty="0" smtClean="0">
                <a:latin typeface="Arial Black" pitchFamily="34" charset="0"/>
              </a:rPr>
            </a:br>
            <a:r>
              <a:rPr lang="en-US" b="1" dirty="0" smtClean="0">
                <a:latin typeface="Arial Black" pitchFamily="34" charset="0"/>
              </a:rPr>
              <a:t>Alcoholics Anonymous (A.A.) </a:t>
            </a:r>
            <a:endParaRPr lang="en-US" b="1" dirty="0">
              <a:latin typeface="Arial Black" pitchFamily="34" charset="0"/>
            </a:endParaRPr>
          </a:p>
        </p:txBody>
      </p:sp>
      <p:sp>
        <p:nvSpPr>
          <p:cNvPr id="4" name="Slide Number Placeholder 3"/>
          <p:cNvSpPr>
            <a:spLocks noGrp="1"/>
          </p:cNvSpPr>
          <p:nvPr>
            <p:ph type="sldNum" sz="quarter" idx="12"/>
          </p:nvPr>
        </p:nvSpPr>
        <p:spPr/>
        <p:txBody>
          <a:bodyPr/>
          <a:lstStyle/>
          <a:p>
            <a:fld id="{8DAF7C67-BC0C-4304-BE47-0C2C0E188AF8}" type="slidenum">
              <a:rPr lang="en-US" smtClean="0"/>
              <a:pPr/>
              <a:t>7</a:t>
            </a:fld>
            <a:endParaRPr lang="en-US" dirty="0"/>
          </a:p>
        </p:txBody>
      </p:sp>
      <p:sp>
        <p:nvSpPr>
          <p:cNvPr id="5" name="Content Placeholder 4"/>
          <p:cNvSpPr>
            <a:spLocks noGrp="1"/>
          </p:cNvSpPr>
          <p:nvPr>
            <p:ph sz="quarter" idx="1"/>
          </p:nvPr>
        </p:nvSpPr>
        <p:spPr>
          <a:xfrm>
            <a:off x="152400" y="1371600"/>
            <a:ext cx="5867400" cy="4419600"/>
          </a:xfrm>
        </p:spPr>
        <p:txBody>
          <a:bodyPr>
            <a:noAutofit/>
          </a:bodyPr>
          <a:lstStyle/>
          <a:p>
            <a:pPr>
              <a:buNone/>
            </a:pPr>
            <a:endParaRPr lang="en-US" sz="2400" dirty="0" smtClean="0">
              <a:solidFill>
                <a:schemeClr val="tx2"/>
              </a:solidFill>
              <a:latin typeface="Arial Rounded MT Bold" pitchFamily="34" charset="0"/>
            </a:endParaRPr>
          </a:p>
          <a:p>
            <a:pPr>
              <a:buNone/>
            </a:pPr>
            <a:r>
              <a:rPr lang="en-US" sz="2800" b="1" dirty="0" smtClean="0">
                <a:latin typeface="Arial Rounded MT Bold" pitchFamily="34" charset="0"/>
              </a:rPr>
              <a:t>   A.A. Treatment Facility Committees can help open doors by:</a:t>
            </a:r>
          </a:p>
          <a:p>
            <a:pPr>
              <a:buNone/>
            </a:pPr>
            <a:endParaRPr lang="en-US" sz="800" b="1" dirty="0" smtClean="0">
              <a:solidFill>
                <a:schemeClr val="tx2"/>
              </a:solidFill>
              <a:latin typeface="Arial Rounded MT Bold" pitchFamily="34" charset="0"/>
            </a:endParaRPr>
          </a:p>
          <a:p>
            <a:pPr marL="731520" lvl="1" indent="-411480">
              <a:buBlip>
                <a:blip r:embed="rId3"/>
              </a:buBlip>
            </a:pPr>
            <a:r>
              <a:rPr lang="en-US" b="1" dirty="0" smtClean="0">
                <a:solidFill>
                  <a:schemeClr val="tx2"/>
                </a:solidFill>
                <a:latin typeface="Arial Rounded MT Bold" pitchFamily="34" charset="0"/>
              </a:rPr>
              <a:t>Introducing Al-Anon members </a:t>
            </a:r>
          </a:p>
          <a:p>
            <a:pPr marL="731520" lvl="1" indent="-411480">
              <a:buNone/>
            </a:pPr>
            <a:r>
              <a:rPr lang="en-US" b="1" dirty="0" smtClean="0">
                <a:solidFill>
                  <a:schemeClr val="tx2"/>
                </a:solidFill>
                <a:latin typeface="Arial Rounded MT Bold" pitchFamily="34" charset="0"/>
              </a:rPr>
              <a:t>	to staff</a:t>
            </a:r>
          </a:p>
          <a:p>
            <a:pPr marL="731520" lvl="1" indent="-411480">
              <a:buBlip>
                <a:blip r:embed="rId3"/>
              </a:buBlip>
            </a:pPr>
            <a:r>
              <a:rPr lang="en-US" b="1" dirty="0" smtClean="0">
                <a:solidFill>
                  <a:schemeClr val="tx2"/>
                </a:solidFill>
                <a:latin typeface="Arial Rounded MT Bold" pitchFamily="34" charset="0"/>
              </a:rPr>
              <a:t>Inviting Al-Anon members to participate in their presentations</a:t>
            </a:r>
          </a:p>
          <a:p>
            <a:pPr marL="731520" lvl="1" indent="-411480">
              <a:buBlip>
                <a:blip r:embed="rId3"/>
              </a:buBlip>
            </a:pPr>
            <a:r>
              <a:rPr lang="en-US" b="1" dirty="0" smtClean="0">
                <a:solidFill>
                  <a:schemeClr val="tx2"/>
                </a:solidFill>
                <a:latin typeface="Arial Rounded MT Bold" pitchFamily="34" charset="0"/>
              </a:rPr>
              <a:t>Distributing our contact information </a:t>
            </a:r>
          </a:p>
          <a:p>
            <a:pPr>
              <a:buNone/>
            </a:pPr>
            <a:endParaRPr lang="en-US" sz="2400" b="1" dirty="0" smtClean="0">
              <a:solidFill>
                <a:schemeClr val="tx2"/>
              </a:solidFill>
              <a:latin typeface="Arial Rounded MT Bold" pitchFamily="34" charset="0"/>
            </a:endParaRPr>
          </a:p>
          <a:p>
            <a:pPr>
              <a:buNone/>
            </a:pPr>
            <a:r>
              <a:rPr lang="en-US" sz="2400" b="1" dirty="0" smtClean="0">
                <a:solidFill>
                  <a:schemeClr val="tx2"/>
                </a:solidFill>
                <a:latin typeface="Arial Rounded MT Bold" pitchFamily="34" charset="0"/>
              </a:rPr>
              <a:t> </a:t>
            </a:r>
            <a:r>
              <a:rPr lang="en-US" sz="2400" dirty="0" smtClean="0">
                <a:solidFill>
                  <a:schemeClr val="tx2"/>
                </a:solidFill>
                <a:latin typeface="Arial Rounded MT Bold" pitchFamily="34" charset="0"/>
              </a:rPr>
              <a:t> </a:t>
            </a:r>
            <a:endParaRPr lang="en-US" sz="2400" dirty="0">
              <a:solidFill>
                <a:schemeClr val="tx2"/>
              </a:solidFill>
              <a:latin typeface="Arial Rounded MT Bold" pitchFamily="34" charset="0"/>
            </a:endParaRPr>
          </a:p>
        </p:txBody>
      </p:sp>
      <p:pic>
        <p:nvPicPr>
          <p:cNvPr id="9" name="Picture 5" descr="C:\Documents and Settings\claire\Local Settings\Temporary Internet Files\Content.IE5\CKA3SP14\MM900172583[1].gif"/>
          <p:cNvPicPr>
            <a:picLocks noGrp="1" noChangeAspect="1" noChangeArrowheads="1" noCrop="1"/>
          </p:cNvPicPr>
          <p:nvPr>
            <p:ph sz="quarter" idx="2"/>
          </p:nvPr>
        </p:nvPicPr>
        <p:blipFill>
          <a:blip r:embed="rId4" cstate="print"/>
          <a:srcRect/>
          <a:stretch>
            <a:fillRect/>
          </a:stretch>
        </p:blipFill>
        <p:spPr bwMode="auto">
          <a:xfrm>
            <a:off x="6019800" y="1905000"/>
            <a:ext cx="2895600" cy="4114800"/>
          </a:xfrm>
          <a:prstGeom prst="rect">
            <a:avLst/>
          </a:prstGeom>
          <a:ln w="28575">
            <a:noFill/>
          </a:ln>
          <a:effectLst>
            <a:outerShdw blurRad="292100" dist="139700" dir="2700000" algn="tl" rotWithShape="0">
              <a:srgbClr val="333333">
                <a:alpha val="65000"/>
              </a:srgbClr>
            </a:outerShdw>
          </a:effectLst>
        </p:spPr>
      </p:pic>
      <p:pic>
        <p:nvPicPr>
          <p:cNvPr id="10" name="Picture 6" descr="Al-AnonLogo.jpg"/>
          <p:cNvPicPr>
            <a:picLocks noChangeAspect="1"/>
          </p:cNvPicPr>
          <p:nvPr/>
        </p:nvPicPr>
        <p:blipFill>
          <a:blip r:embed="rId5"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11"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752600"/>
          </a:xfrm>
        </p:spPr>
        <p:txBody>
          <a:bodyPr>
            <a:normAutofit/>
          </a:bodyPr>
          <a:lstStyle/>
          <a:p>
            <a:pPr algn="ctr"/>
            <a:r>
              <a:rPr lang="en-US" b="1" dirty="0" smtClean="0">
                <a:latin typeface="Arial Black" pitchFamily="34" charset="0"/>
              </a:rPr>
              <a:t>Take an ‘inventory’ of </a:t>
            </a:r>
            <a:br>
              <a:rPr lang="en-US" b="1" dirty="0" smtClean="0">
                <a:latin typeface="Arial Black" pitchFamily="34" charset="0"/>
              </a:rPr>
            </a:br>
            <a:r>
              <a:rPr lang="en-US" b="1" dirty="0" smtClean="0">
                <a:latin typeface="Arial Black" pitchFamily="34" charset="0"/>
              </a:rPr>
              <a:t>basic resources </a:t>
            </a:r>
            <a:endParaRPr lang="en-US" dirty="0">
              <a:latin typeface="Arial Black" pitchFamily="34" charset="0"/>
            </a:endParaRPr>
          </a:p>
        </p:txBody>
      </p:sp>
      <p:sp>
        <p:nvSpPr>
          <p:cNvPr id="3" name="Slide Number Placeholder 2"/>
          <p:cNvSpPr>
            <a:spLocks noGrp="1"/>
          </p:cNvSpPr>
          <p:nvPr>
            <p:ph type="sldNum" sz="quarter" idx="12"/>
          </p:nvPr>
        </p:nvSpPr>
        <p:spPr/>
        <p:txBody>
          <a:bodyPr/>
          <a:lstStyle/>
          <a:p>
            <a:fld id="{8DAF7C67-BC0C-4304-BE47-0C2C0E188AF8}" type="slidenum">
              <a:rPr lang="en-US" b="1" smtClean="0">
                <a:latin typeface="Arial Rounded MT Bold" pitchFamily="34" charset="0"/>
              </a:rPr>
              <a:pPr/>
              <a:t>8</a:t>
            </a:fld>
            <a:endParaRPr lang="en-US" b="1" dirty="0">
              <a:latin typeface="Arial Rounded MT Bold" pitchFamily="34" charset="0"/>
            </a:endParaRPr>
          </a:p>
        </p:txBody>
      </p:sp>
      <p:sp>
        <p:nvSpPr>
          <p:cNvPr id="11" name="Content Placeholder 10"/>
          <p:cNvSpPr>
            <a:spLocks noGrp="1"/>
          </p:cNvSpPr>
          <p:nvPr>
            <p:ph sz="quarter" idx="1"/>
          </p:nvPr>
        </p:nvSpPr>
        <p:spPr>
          <a:xfrm>
            <a:off x="609600" y="1600200"/>
            <a:ext cx="4343400" cy="4191000"/>
          </a:xfrm>
        </p:spPr>
        <p:txBody>
          <a:bodyPr>
            <a:normAutofit/>
          </a:bodyPr>
          <a:lstStyle/>
          <a:p>
            <a:pPr>
              <a:buNone/>
            </a:pPr>
            <a:endParaRPr lang="en-US" sz="2400" b="1" dirty="0" smtClean="0">
              <a:solidFill>
                <a:schemeClr val="tx2"/>
              </a:solidFill>
              <a:latin typeface="Arial Rounded MT Bold" pitchFamily="34" charset="0"/>
              <a:cs typeface="Arial" pitchFamily="34" charset="0"/>
            </a:endParaRPr>
          </a:p>
          <a:p>
            <a:r>
              <a:rPr lang="en-US" sz="2800" b="1" dirty="0" smtClean="0">
                <a:solidFill>
                  <a:schemeClr val="tx2"/>
                </a:solidFill>
                <a:latin typeface="Arial Rounded MT Bold"/>
                <a:cs typeface="Arial" pitchFamily="34" charset="0"/>
              </a:rPr>
              <a:t>What  resources do we have now? </a:t>
            </a:r>
          </a:p>
          <a:p>
            <a:r>
              <a:rPr lang="en-US" sz="2800" b="1" dirty="0" smtClean="0">
                <a:solidFill>
                  <a:schemeClr val="tx2"/>
                </a:solidFill>
                <a:latin typeface="Arial Rounded MT Bold"/>
                <a:cs typeface="Arial" pitchFamily="34" charset="0"/>
              </a:rPr>
              <a:t>What resources are missing?  </a:t>
            </a:r>
          </a:p>
          <a:p>
            <a:r>
              <a:rPr lang="en-US" sz="2800" b="1" dirty="0" smtClean="0">
                <a:solidFill>
                  <a:schemeClr val="tx2"/>
                </a:solidFill>
                <a:latin typeface="Arial Rounded MT Bold"/>
                <a:cs typeface="Arial" pitchFamily="34" charset="0"/>
              </a:rPr>
              <a:t>How can we acquire the resources we don’t have? </a:t>
            </a:r>
          </a:p>
          <a:p>
            <a:pPr>
              <a:buNone/>
            </a:pPr>
            <a:endParaRPr lang="en-US" sz="2800" b="1" dirty="0" smtClean="0">
              <a:latin typeface="Arial" pitchFamily="34" charset="0"/>
              <a:cs typeface="Arial" pitchFamily="34" charset="0"/>
            </a:endParaRPr>
          </a:p>
          <a:p>
            <a:endParaRPr lang="en-US" sz="2800" b="1" dirty="0">
              <a:latin typeface="Arial" pitchFamily="34" charset="0"/>
              <a:cs typeface="Arial" pitchFamily="34" charset="0"/>
            </a:endParaRPr>
          </a:p>
        </p:txBody>
      </p:sp>
      <p:pic>
        <p:nvPicPr>
          <p:cNvPr id="6" name="Picture 5" descr="Al-AnonLogo.jp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8305800" y="6172200"/>
            <a:ext cx="609600" cy="457200"/>
          </a:xfrm>
          <a:prstGeom prst="rect">
            <a:avLst/>
          </a:prstGeom>
          <a:noFill/>
          <a:ln w="9525">
            <a:noFill/>
            <a:miter lim="800000"/>
            <a:headEnd/>
            <a:tailEnd/>
          </a:ln>
        </p:spPr>
      </p:pic>
      <p:sp>
        <p:nvSpPr>
          <p:cNvPr id="8" name="Footer Placeholder 6"/>
          <p:cNvSpPr txBox="1">
            <a:spLocks/>
          </p:cNvSpPr>
          <p:nvPr/>
        </p:nvSpPr>
        <p:spPr>
          <a:xfrm>
            <a:off x="762000" y="6248400"/>
            <a:ext cx="3962400" cy="457200"/>
          </a:xfrm>
          <a:prstGeom prst="rect">
            <a:avLst/>
          </a:prstGeom>
        </p:spPr>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Arial Rounded MT Bold" pitchFamily="34" charset="0"/>
                <a:ea typeface="+mn-ea"/>
                <a:cs typeface="+mn-cs"/>
              </a:rPr>
              <a:t>Al-Anon Family Group Headquarters, Inc. </a:t>
            </a:r>
            <a:endParaRPr kumimoji="0" lang="en-US" sz="1400" b="1" i="0" u="none" strike="noStrike" kern="1200" cap="none" spc="0" normalizeH="0" baseline="0" noProof="0" dirty="0">
              <a:ln>
                <a:noFill/>
              </a:ln>
              <a:solidFill>
                <a:schemeClr val="tx2"/>
              </a:solidFill>
              <a:effectLst/>
              <a:uLnTx/>
              <a:uFillTx/>
              <a:latin typeface="Arial Rounded MT Bold" pitchFamily="34" charset="0"/>
              <a:ea typeface="+mn-ea"/>
              <a:cs typeface="+mn-cs"/>
            </a:endParaRPr>
          </a:p>
        </p:txBody>
      </p:sp>
      <p:pic>
        <p:nvPicPr>
          <p:cNvPr id="10" name="Picture 9" descr="Inventory checklist 2.JPG"/>
          <p:cNvPicPr>
            <a:picLocks noChangeAspect="1"/>
          </p:cNvPicPr>
          <p:nvPr/>
        </p:nvPicPr>
        <p:blipFill>
          <a:blip r:embed="rId4" cstate="print"/>
          <a:stretch>
            <a:fillRect/>
          </a:stretch>
        </p:blipFill>
        <p:spPr>
          <a:xfrm>
            <a:off x="5181600" y="1676400"/>
            <a:ext cx="2971800" cy="4601854"/>
          </a:xfrm>
          <a:prstGeom prst="rect">
            <a:avLst/>
          </a:prstGeom>
          <a:ln w="19050">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47800"/>
          </a:xfrm>
        </p:spPr>
        <p:txBody>
          <a:bodyPr>
            <a:noAutofit/>
          </a:bodyPr>
          <a:lstStyle/>
          <a:p>
            <a:pPr algn="ctr"/>
            <a:r>
              <a:rPr lang="en-US" b="1" dirty="0" smtClean="0">
                <a:latin typeface="Arial Black" pitchFamily="34" charset="0"/>
              </a:rPr>
              <a:t>Funds for literature </a:t>
            </a:r>
            <a:br>
              <a:rPr lang="en-US" b="1" dirty="0" smtClean="0">
                <a:latin typeface="Arial Black" pitchFamily="34" charset="0"/>
              </a:rPr>
            </a:br>
            <a:r>
              <a:rPr lang="en-US" b="1" dirty="0" smtClean="0">
                <a:latin typeface="Arial Black" pitchFamily="34" charset="0"/>
              </a:rPr>
              <a:t>and supplies</a:t>
            </a:r>
            <a:endParaRPr lang="en-US" b="1" dirty="0">
              <a:latin typeface="Arial Black" pitchFamily="34" charset="0"/>
            </a:endParaRPr>
          </a:p>
        </p:txBody>
      </p:sp>
      <p:sp>
        <p:nvSpPr>
          <p:cNvPr id="4" name="Slide Number Placeholder 3"/>
          <p:cNvSpPr>
            <a:spLocks noGrp="1"/>
          </p:cNvSpPr>
          <p:nvPr>
            <p:ph type="sldNum" sz="quarter" idx="12"/>
          </p:nvPr>
        </p:nvSpPr>
        <p:spPr>
          <a:xfrm>
            <a:off x="152400" y="6248400"/>
            <a:ext cx="457200" cy="457200"/>
          </a:xfrm>
        </p:spPr>
        <p:txBody>
          <a:bodyPr/>
          <a:lstStyle/>
          <a:p>
            <a:fld id="{8DAF7C67-BC0C-4304-BE47-0C2C0E188AF8}" type="slidenum">
              <a:rPr lang="en-US" smtClean="0">
                <a:latin typeface="Arial Rounded MT Bold" pitchFamily="34" charset="0"/>
              </a:rPr>
              <a:pPr/>
              <a:t>9</a:t>
            </a:fld>
            <a:endParaRPr lang="en-US" dirty="0">
              <a:latin typeface="Arial Rounded MT Bold" pitchFamily="34" charset="0"/>
            </a:endParaRPr>
          </a:p>
        </p:txBody>
      </p:sp>
      <p:sp>
        <p:nvSpPr>
          <p:cNvPr id="5" name="Content Placeholder 4"/>
          <p:cNvSpPr>
            <a:spLocks noGrp="1"/>
          </p:cNvSpPr>
          <p:nvPr>
            <p:ph sz="quarter" idx="1"/>
          </p:nvPr>
        </p:nvSpPr>
        <p:spPr>
          <a:xfrm>
            <a:off x="3962400" y="1676400"/>
            <a:ext cx="5562600" cy="4191000"/>
          </a:xfrm>
        </p:spPr>
        <p:txBody>
          <a:bodyPr>
            <a:normAutofit/>
          </a:bodyPr>
          <a:lstStyle/>
          <a:p>
            <a:pPr>
              <a:spcBef>
                <a:spcPts val="0"/>
              </a:spcBef>
              <a:buNone/>
            </a:pPr>
            <a:endParaRPr lang="en-US" sz="1200" b="1" dirty="0" smtClean="0">
              <a:solidFill>
                <a:schemeClr val="tx2"/>
              </a:solidFill>
              <a:latin typeface="Arial Rounded MT Bold" pitchFamily="34" charset="0"/>
            </a:endParaRPr>
          </a:p>
          <a:p>
            <a:pPr>
              <a:spcBef>
                <a:spcPts val="0"/>
              </a:spcBef>
              <a:buNone/>
            </a:pPr>
            <a:r>
              <a:rPr lang="en-US" sz="3200" b="1" dirty="0" smtClean="0">
                <a:latin typeface="Arial Rounded MT Bold" pitchFamily="34" charset="0"/>
              </a:rPr>
              <a:t>Possible sources</a:t>
            </a:r>
          </a:p>
          <a:p>
            <a:pPr>
              <a:spcBef>
                <a:spcPts val="0"/>
              </a:spcBef>
              <a:buNone/>
            </a:pPr>
            <a:endParaRPr lang="en-US" sz="1000" b="1" dirty="0" smtClean="0">
              <a:solidFill>
                <a:schemeClr val="tx2"/>
              </a:solidFill>
              <a:latin typeface="Arial Rounded MT Bold" pitchFamily="34" charset="0"/>
            </a:endParaRPr>
          </a:p>
          <a:p>
            <a:pPr marL="457200" indent="-411480">
              <a:spcBef>
                <a:spcPts val="0"/>
              </a:spcBef>
              <a:buBlip>
                <a:blip r:embed="rId3"/>
              </a:buBlip>
            </a:pPr>
            <a:r>
              <a:rPr lang="en-US" sz="2800" b="1" dirty="0" smtClean="0">
                <a:solidFill>
                  <a:schemeClr val="tx2"/>
                </a:solidFill>
                <a:latin typeface="Arial" pitchFamily="34" charset="0"/>
                <a:cs typeface="Arial" pitchFamily="34" charset="0"/>
              </a:rPr>
              <a:t>Money or literature contributions from groups or other service arms</a:t>
            </a:r>
          </a:p>
          <a:p>
            <a:pPr marL="457200" indent="-411480">
              <a:spcBef>
                <a:spcPts val="0"/>
              </a:spcBef>
              <a:buBlip>
                <a:blip r:embed="rId3"/>
              </a:buBlip>
            </a:pPr>
            <a:endParaRPr lang="en-US" sz="800" b="1" dirty="0" smtClean="0">
              <a:solidFill>
                <a:schemeClr val="tx2"/>
              </a:solidFill>
              <a:latin typeface="Arial" pitchFamily="34" charset="0"/>
              <a:cs typeface="Arial" pitchFamily="34" charset="0"/>
            </a:endParaRPr>
          </a:p>
          <a:p>
            <a:pPr marL="457200" indent="-411480">
              <a:spcBef>
                <a:spcPts val="0"/>
              </a:spcBef>
              <a:buBlip>
                <a:blip r:embed="rId3"/>
              </a:buBlip>
            </a:pPr>
            <a:r>
              <a:rPr lang="en-US" sz="2800" b="1" dirty="0" smtClean="0">
                <a:solidFill>
                  <a:schemeClr val="tx2"/>
                </a:solidFill>
                <a:latin typeface="Arial" pitchFamily="34" charset="0"/>
                <a:cs typeface="Arial" pitchFamily="34" charset="0"/>
              </a:rPr>
              <a:t>Al-Anon Literature Distribution Center (LDC)</a:t>
            </a:r>
          </a:p>
          <a:p>
            <a:pPr marL="457200" indent="-411480">
              <a:spcBef>
                <a:spcPts val="0"/>
              </a:spcBef>
              <a:buBlip>
                <a:blip r:embed="rId3"/>
              </a:buBlip>
            </a:pPr>
            <a:endParaRPr lang="en-US" sz="800" b="1" dirty="0" smtClean="0">
              <a:solidFill>
                <a:schemeClr val="tx2"/>
              </a:solidFill>
              <a:latin typeface="Arial" pitchFamily="34" charset="0"/>
              <a:cs typeface="Arial" pitchFamily="34" charset="0"/>
            </a:endParaRPr>
          </a:p>
          <a:p>
            <a:pPr marL="457200" indent="-411480">
              <a:spcBef>
                <a:spcPts val="0"/>
              </a:spcBef>
              <a:buBlip>
                <a:blip r:embed="rId3"/>
              </a:buBlip>
            </a:pPr>
            <a:r>
              <a:rPr lang="en-US" sz="2800" b="1" dirty="0" smtClean="0">
                <a:solidFill>
                  <a:schemeClr val="tx2"/>
                </a:solidFill>
                <a:latin typeface="Arial" pitchFamily="34" charset="0"/>
                <a:cs typeface="Arial" pitchFamily="34" charset="0"/>
              </a:rPr>
              <a:t>Special fundraising events</a:t>
            </a:r>
          </a:p>
          <a:p>
            <a:pPr>
              <a:spcBef>
                <a:spcPts val="0"/>
              </a:spcBef>
              <a:buBlip>
                <a:blip r:embed="rId3"/>
              </a:buBlip>
            </a:pPr>
            <a:endParaRPr lang="en-US" sz="1000" b="1" dirty="0" smtClean="0">
              <a:solidFill>
                <a:schemeClr val="tx2"/>
              </a:solidFill>
              <a:latin typeface="Arial" pitchFamily="34" charset="0"/>
              <a:cs typeface="Arial" pitchFamily="34" charset="0"/>
            </a:endParaRPr>
          </a:p>
        </p:txBody>
      </p:sp>
      <p:pic>
        <p:nvPicPr>
          <p:cNvPr id="8" name="Picture 6" descr="Al-AnonLogo.jpg"/>
          <p:cNvPicPr>
            <a:picLocks noChangeAspect="1"/>
          </p:cNvPicPr>
          <p:nvPr/>
        </p:nvPicPr>
        <p:blipFill>
          <a:blip r:embed="rId4" cstate="print">
            <a:duotone>
              <a:prstClr val="black"/>
              <a:schemeClr val="accent1">
                <a:tint val="45000"/>
                <a:satMod val="400000"/>
              </a:schemeClr>
            </a:duotone>
          </a:blip>
          <a:srcRect/>
          <a:stretch>
            <a:fillRect/>
          </a:stretch>
        </p:blipFill>
        <p:spPr bwMode="auto">
          <a:xfrm>
            <a:off x="8229600" y="6172200"/>
            <a:ext cx="609600" cy="457200"/>
          </a:xfrm>
          <a:prstGeom prst="rect">
            <a:avLst/>
          </a:prstGeom>
          <a:noFill/>
          <a:ln w="9525">
            <a:noFill/>
            <a:miter lim="800000"/>
            <a:headEnd/>
            <a:tailEnd/>
          </a:ln>
        </p:spPr>
      </p:pic>
      <p:sp>
        <p:nvSpPr>
          <p:cNvPr id="7" name="Footer Placeholder 6"/>
          <p:cNvSpPr>
            <a:spLocks noGrp="1"/>
          </p:cNvSpPr>
          <p:nvPr>
            <p:ph type="ftr" sz="quarter" idx="11"/>
          </p:nvPr>
        </p:nvSpPr>
        <p:spPr>
          <a:xfrm>
            <a:off x="762000" y="6248400"/>
            <a:ext cx="3962400" cy="457200"/>
          </a:xfrm>
        </p:spPr>
        <p:txBody>
          <a:bodyPr/>
          <a:lstStyle/>
          <a:p>
            <a:r>
              <a:rPr lang="en-US" b="1" dirty="0" smtClean="0">
                <a:latin typeface="Arial Rounded MT Bold" pitchFamily="34" charset="0"/>
              </a:rPr>
              <a:t>Al-Anon Family Group Headquarters, Inc. </a:t>
            </a:r>
            <a:endParaRPr lang="en-US" b="1" dirty="0">
              <a:latin typeface="Arial Rounded MT Bold" pitchFamily="34" charset="0"/>
            </a:endParaRPr>
          </a:p>
        </p:txBody>
      </p:sp>
      <p:pic>
        <p:nvPicPr>
          <p:cNvPr id="10" name="Picture 9" descr="Funding.JPG"/>
          <p:cNvPicPr>
            <a:picLocks noChangeAspect="1"/>
          </p:cNvPicPr>
          <p:nvPr/>
        </p:nvPicPr>
        <p:blipFill>
          <a:blip r:embed="rId5" cstate="print"/>
          <a:stretch>
            <a:fillRect/>
          </a:stretch>
        </p:blipFill>
        <p:spPr>
          <a:xfrm>
            <a:off x="304800" y="1828800"/>
            <a:ext cx="3638550" cy="3733800"/>
          </a:xfrm>
          <a:prstGeom prst="rect">
            <a:avLst/>
          </a:prstGeom>
          <a:ln w="19050">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15565</TotalTime>
  <Words>2038</Words>
  <Application>Microsoft Office PowerPoint</Application>
  <PresentationFormat>On-screen Show (4:3)</PresentationFormat>
  <Paragraphs>251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 Al-Anon Outreach to Treatment  Facilities Building relationships between  professionals and family members   </vt:lpstr>
      <vt:lpstr>Module One</vt:lpstr>
      <vt:lpstr>What can we accomplish?</vt:lpstr>
      <vt:lpstr>Preliminary preparations </vt:lpstr>
      <vt:lpstr> Form a Public Outreach Committee</vt:lpstr>
      <vt:lpstr> Support for the local  Public Outreach Committee</vt:lpstr>
      <vt:lpstr> Cooperate with  Alcoholics Anonymous (A.A.) </vt:lpstr>
      <vt:lpstr>Take an ‘inventory’ of  basic resources </vt:lpstr>
      <vt:lpstr>Funds for literature  and supplies</vt:lpstr>
      <vt:lpstr>Al-Anon Public Outreach service tools are available to support you</vt:lpstr>
      <vt:lpstr>     Visit the “Public Outreach” section  of the WSO Members’ Web site  www.al-anon.org/members</vt:lpstr>
      <vt:lpstr>PowerPoint Presentation</vt:lpstr>
      <vt:lpstr>PowerPoint Presentation</vt:lpstr>
      <vt:lpstr>          Your in-depth on-line resource  www.al-anon.alateen.org/members</vt:lpstr>
      <vt:lpstr> Two possible  starting points </vt:lpstr>
      <vt:lpstr>  A treatment facility staff   member contacts Al-Anon</vt:lpstr>
      <vt:lpstr>  2. Al-Anon selects a facility       to contact</vt:lpstr>
      <vt:lpstr>Both approaches can be effective</vt:lpstr>
      <vt:lpstr>Congratulations!  Now it is time for Module Two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Al-Anon Family Groups  Treatment Center Outreach Project</dc:title>
  <dc:creator>Mona Dougherty</dc:creator>
  <cp:lastModifiedBy>Claire Ricewasser</cp:lastModifiedBy>
  <cp:revision>1526</cp:revision>
  <dcterms:created xsi:type="dcterms:W3CDTF">2011-10-27T21:26:53Z</dcterms:created>
  <dcterms:modified xsi:type="dcterms:W3CDTF">2014-04-09T21:13:24Z</dcterms:modified>
</cp:coreProperties>
</file>